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83" r:id="rId2"/>
  </p:sldMasterIdLst>
  <p:sldIdLst>
    <p:sldId id="256" r:id="rId3"/>
    <p:sldId id="257" r:id="rId4"/>
    <p:sldId id="261" r:id="rId5"/>
    <p:sldId id="259" r:id="rId6"/>
    <p:sldId id="258" r:id="rId7"/>
    <p:sldId id="277" r:id="rId8"/>
    <p:sldId id="260" r:id="rId9"/>
    <p:sldId id="278" r:id="rId10"/>
    <p:sldId id="279" r:id="rId11"/>
    <p:sldId id="262" r:id="rId12"/>
    <p:sldId id="263" r:id="rId13"/>
    <p:sldId id="264" r:id="rId14"/>
    <p:sldId id="265" r:id="rId15"/>
    <p:sldId id="266" r:id="rId16"/>
    <p:sldId id="267" r:id="rId17"/>
    <p:sldId id="272" r:id="rId18"/>
    <p:sldId id="273" r:id="rId19"/>
    <p:sldId id="274" r:id="rId20"/>
    <p:sldId id="275" r:id="rId21"/>
    <p:sldId id="280" r:id="rId22"/>
    <p:sldId id="281" r:id="rId23"/>
    <p:sldId id="276" r:id="rId24"/>
    <p:sldId id="268" r:id="rId25"/>
    <p:sldId id="269" r:id="rId26"/>
    <p:sldId id="270" r:id="rId27"/>
    <p:sldId id="271" r:id="rId28"/>
    <p:sldId id="282" r:id="rId29"/>
  </p:sldIdLst>
  <p:sldSz cx="12192000" cy="6858000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48000" y="93134"/>
            <a:ext cx="9144000" cy="14171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29266" y="430609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0926D-6C29-4927-8F58-A5C0E7F26672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F4543-A13C-41C5-9826-1720F7215A5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378293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09751-8A73-4DF0-A253-8F72F257F291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D64FA-31B2-4E9E-A54E-D54E7DC6D01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710804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AC57-EBEF-4771-9F6D-EE8CE897B1D0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1319F-E1BD-4D74-A2EF-01AC42D16DF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7943079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fld id="{D2A0926D-6C29-4927-8F58-A5C0E7F26672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B9F4543-A13C-41C5-9826-1720F7215A55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5477665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BA70A-BD63-41C7-9700-0B675BE3E325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CEF399-20AD-4E03-AC4F-7A4968C9A5BE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494419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5A5BBD6-00E5-49F3-81D3-56249706D9CB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EB64A030-F9E7-4639-9AA8-B6532E211B91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3372250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6F23B5-3141-4C56-84EB-6A5D256DB518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51365-AB9E-4755-BB03-8A486C86FF4C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139998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74423-9E89-45A7-BE5D-77E95A1C3B3C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F085D-9535-4D9F-8CEB-3488334406D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0229520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461FD-C67B-4FE8-9FEE-531FAAF1ECAC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43D2C-70EC-409D-AE72-21A7D3C3BA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087290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683B8A-21BC-41E3-A102-A40E639DAEFF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1E413-1956-4B90-BCEC-0D6BE9A68E07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8976403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A6187-0EF9-4F0E-8A79-D7EACFA18BF5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5A46B-F256-44E4-83E6-71B020C929C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6460874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A70A-BD63-41C7-9700-0B675BE3E325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399-20AD-4E03-AC4F-7A4968C9A5B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787055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5DC4B-7931-4AB6-97DE-D1CE18790D6A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9515A-2A5B-418F-87F3-BF3A3E354487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4027258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684684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0453211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331884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967936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6993499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996810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09751-8A73-4DF0-A253-8F72F257F291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D64FA-31B2-4E9E-A54E-D54E7DC6D018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9505876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3E4AC57-EBEF-4771-9F6D-EE8CE897B1D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F191319F-E1BD-4D74-A2EF-01AC42D16DF2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9495398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BBD6-00E5-49F3-81D3-56249706D9CB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A030-F9E7-4639-9AA8-B6532E211B9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197289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F23B5-3141-4C56-84EB-6A5D256DB518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51365-AB9E-4755-BB03-8A486C86FF4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634992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4423-9E89-45A7-BE5D-77E95A1C3B3C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8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085D-9535-4D9F-8CEB-3488334406D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8098373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61FD-C67B-4FE8-9FEE-531FAAF1ECAC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4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3D2C-70EC-409D-AE72-21A7D3C3BAB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526578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83B8A-21BC-41E3-A102-A40E639DAEFF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3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1E413-1956-4B90-BCEC-0D6BE9A68E0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55335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A6187-0EF9-4F0E-8A79-D7EACFA18BF5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5A46B-F256-44E4-83E6-71B020C929C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75295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DC4B-7931-4AB6-97DE-D1CE18790D6A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9515A-2A5B-418F-87F3-BF3A3E35448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059771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</a:p>
        </p:txBody>
      </p:sp>
      <p:sp>
        <p:nvSpPr>
          <p:cNvPr id="1027" name="Rezervirano mjesto teksta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E04B32-DC55-4F17-9181-C993C3F00E10}" type="datetimeFigureOut">
              <a:rPr lang="hr-HR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A4450F-FD69-4C04-8082-46695A8ADA7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>
    <p:wheel spokes="1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E04B32-DC55-4F17-9181-C993C3F00E10}" type="datetimeFigureOut">
              <a:rPr lang="hr-HR" smtClean="0"/>
              <a:pPr>
                <a:defRPr/>
              </a:pPr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4450F-FD69-4C04-8082-46695A8ADA7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091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  <p:sldLayoutId id="2147484400" r:id="rId17"/>
  </p:sldLayoutIdLst>
  <p:transition spd="slow">
    <p:wheel spokes="1"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/>
          <p:cNvSpPr>
            <a:spLocks noGrp="1"/>
          </p:cNvSpPr>
          <p:nvPr>
            <p:ph type="ctrTitle"/>
          </p:nvPr>
        </p:nvSpPr>
        <p:spPr>
          <a:xfrm>
            <a:off x="345056" y="0"/>
            <a:ext cx="11846943" cy="1416050"/>
          </a:xfrm>
        </p:spPr>
        <p:txBody>
          <a:bodyPr/>
          <a:lstStyle/>
          <a:p>
            <a:r>
              <a:rPr lang="hr-HR" altLang="sr-Latn-RS" sz="7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ndalus" panose="02020603050405020304" pitchFamily="18" charset="-78"/>
              </a:rPr>
              <a:t>ZAGREB</a:t>
            </a:r>
            <a:endParaRPr lang="hr-HR" altLang="sr-Latn-RS" sz="7200" b="1" i="1" dirty="0" smtClean="0">
              <a:latin typeface="Algerian" panose="04020705040A02060702" pitchFamily="82" charset="0"/>
              <a:cs typeface="Andalus" panose="02020603050405020304" pitchFamily="18" charset="-78"/>
            </a:endParaRPr>
          </a:p>
        </p:txBody>
      </p:sp>
      <p:sp>
        <p:nvSpPr>
          <p:cNvPr id="3075" name="Podnaslov 2"/>
          <p:cNvSpPr>
            <a:spLocks noGrp="1"/>
          </p:cNvSpPr>
          <p:nvPr>
            <p:ph type="subTitle" idx="1"/>
          </p:nvPr>
        </p:nvSpPr>
        <p:spPr>
          <a:xfrm>
            <a:off x="4580626" y="1293962"/>
            <a:ext cx="7611374" cy="369947"/>
          </a:xfrm>
        </p:spPr>
        <p:txBody>
          <a:bodyPr/>
          <a:lstStyle/>
          <a:p>
            <a:r>
              <a:rPr lang="hr-HR" altLang="sr-Latn-RS" sz="2800" b="1" i="1" dirty="0" smtClean="0">
                <a:latin typeface="Brush Script MT" panose="03060802040406070304" pitchFamily="66" charset="0"/>
              </a:rPr>
              <a:t>VALERIA ČOLIĆ 8.e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669102" y="-105273"/>
            <a:ext cx="9144000" cy="1417108"/>
          </a:xfrm>
        </p:spPr>
        <p:txBody>
          <a:bodyPr/>
          <a:lstStyle/>
          <a:p>
            <a:r>
              <a:rPr lang="hr-HR" sz="6400" dirty="0" smtClean="0">
                <a:latin typeface="Algerian" panose="04020705040A02060702" pitchFamily="82" charset="0"/>
              </a:rPr>
              <a:t>ZAGREB U SLIKAMA</a:t>
            </a:r>
            <a:endParaRPr lang="hr-HR" sz="6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304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2" y="3364301"/>
            <a:ext cx="5554698" cy="3339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61" y="3364302"/>
            <a:ext cx="5726515" cy="3339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61" y="233941"/>
            <a:ext cx="5726515" cy="3023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1332768" y="1519710"/>
            <a:ext cx="3877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ILICA</a:t>
            </a:r>
            <a:endParaRPr lang="hr-H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052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4" y="3858097"/>
            <a:ext cx="4519734" cy="2825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" y="116029"/>
            <a:ext cx="4311083" cy="284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68" y="1915279"/>
            <a:ext cx="4297590" cy="2833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86" y="3850834"/>
            <a:ext cx="4597371" cy="284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/>
          <p:cNvSpPr txBox="1"/>
          <p:nvPr/>
        </p:nvSpPr>
        <p:spPr>
          <a:xfrm>
            <a:off x="5417388" y="461656"/>
            <a:ext cx="6331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>
                <a:latin typeface="Algerian" panose="04020705040A02060702" pitchFamily="82" charset="0"/>
              </a:rPr>
              <a:t>TOMISLAVAC</a:t>
            </a:r>
            <a:endParaRPr lang="hr-HR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534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1" y="3323177"/>
            <a:ext cx="5220907" cy="342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31" y="2398575"/>
            <a:ext cx="6176513" cy="434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" y="439948"/>
            <a:ext cx="5220908" cy="273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/>
          <p:cNvSpPr txBox="1"/>
          <p:nvPr/>
        </p:nvSpPr>
        <p:spPr>
          <a:xfrm>
            <a:off x="6504318" y="-69011"/>
            <a:ext cx="4382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 smtClean="0">
                <a:latin typeface="Algerian" panose="04020705040A02060702" pitchFamily="82" charset="0"/>
              </a:rPr>
              <a:t>TRG BANA JOSIPA JELAČIĆA</a:t>
            </a:r>
            <a:endParaRPr lang="hr-HR" sz="5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40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0" y="3235502"/>
            <a:ext cx="5637772" cy="345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0" y="3235502"/>
            <a:ext cx="5848710" cy="345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 b="16626"/>
          <a:stretch/>
        </p:blipFill>
        <p:spPr>
          <a:xfrm>
            <a:off x="6620365" y="258793"/>
            <a:ext cx="4739306" cy="2786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/>
          <p:cNvSpPr txBox="1"/>
          <p:nvPr/>
        </p:nvSpPr>
        <p:spPr>
          <a:xfrm>
            <a:off x="750498" y="1651959"/>
            <a:ext cx="5141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>
                <a:latin typeface="Algerian" panose="04020705040A02060702" pitchFamily="82" charset="0"/>
              </a:rPr>
              <a:t>ZRINJEVAC</a:t>
            </a:r>
            <a:endParaRPr lang="hr-HR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668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96" y="534837"/>
            <a:ext cx="3732130" cy="6081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" y="1552755"/>
            <a:ext cx="3432025" cy="5175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53" y="3174521"/>
            <a:ext cx="4658263" cy="3554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3894825" y="739011"/>
            <a:ext cx="4088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latin typeface="Algerian" panose="04020705040A02060702" pitchFamily="82" charset="0"/>
              </a:rPr>
              <a:t>Kula LOTRŠČAK I USPINJAČA</a:t>
            </a:r>
            <a:endParaRPr lang="hr-HR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0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1" y="2947586"/>
            <a:ext cx="5274766" cy="3518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07" y="2309289"/>
            <a:ext cx="2354591" cy="4411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79" y="482576"/>
            <a:ext cx="4089623" cy="6152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824253" y="568841"/>
            <a:ext cx="7108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6600" dirty="0" smtClean="0">
                <a:latin typeface="Algerian" panose="04020705040A02060702" pitchFamily="82" charset="0"/>
              </a:rPr>
              <a:t>Poznatiji kipovi </a:t>
            </a:r>
            <a:r>
              <a:rPr lang="hr-HR" sz="6600" dirty="0" err="1" smtClean="0">
                <a:latin typeface="Algerian" panose="04020705040A02060702" pitchFamily="82" charset="0"/>
              </a:rPr>
              <a:t>zagreba</a:t>
            </a:r>
            <a:endParaRPr lang="hr-HR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28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1" y="4209892"/>
            <a:ext cx="3999782" cy="2510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1" y="1467399"/>
            <a:ext cx="3999782" cy="266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04" y="2389517"/>
            <a:ext cx="7583134" cy="4330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4917057" y="836763"/>
            <a:ext cx="5710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dirty="0" smtClean="0">
                <a:latin typeface="Algerian" panose="04020705040A02060702" pitchFamily="82" charset="0"/>
              </a:rPr>
              <a:t>DOLAC</a:t>
            </a:r>
            <a:endParaRPr lang="hr-HR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28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1" y="289463"/>
            <a:ext cx="2124892" cy="29799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38" y="888521"/>
            <a:ext cx="3571067" cy="581325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" y="2911331"/>
            <a:ext cx="5523422" cy="379044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1" y="3368469"/>
            <a:ext cx="2720814" cy="3333310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470998" y="1341671"/>
            <a:ext cx="52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latin typeface="Algerian" panose="04020705040A02060702" pitchFamily="82" charset="0"/>
              </a:rPr>
              <a:t>ZAGREBAČKA KATEDRALA</a:t>
            </a:r>
            <a:endParaRPr lang="hr-HR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835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01" y="283746"/>
            <a:ext cx="5182398" cy="305899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" y="3053751"/>
            <a:ext cx="5206390" cy="37130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49" y="3411748"/>
            <a:ext cx="6564702" cy="3355087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19177" y="1302589"/>
            <a:ext cx="5142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600" dirty="0" smtClean="0">
                <a:latin typeface="Algerian" panose="04020705040A02060702" pitchFamily="82" charset="0"/>
              </a:rPr>
              <a:t>HNK</a:t>
            </a:r>
            <a:endParaRPr lang="hr-HR" sz="9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428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21810" y="289920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hr-HR" sz="6600" b="1" i="1" dirty="0" smtClean="0">
                <a:latin typeface="Algerian" panose="04020705040A02060702" pitchFamily="82" charset="0"/>
              </a:rPr>
              <a:t>SIMBOLI GRADA</a:t>
            </a:r>
            <a:endParaRPr lang="hr-HR" sz="6600" b="1" i="1" dirty="0">
              <a:latin typeface="Algerian" panose="04020705040A02060702" pitchFamily="82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1630" y="1310183"/>
            <a:ext cx="56583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Zeleni brijeg predstavlja brdo Gradec, a utvrda s 3 kule predstavlja naselje Gradec. Otvorena vrata simboliziraju gostoljubivost njegovih stanovnika. Zvijezda i mjesec simboli su starih slavenskih </a:t>
            </a:r>
            <a:r>
              <a:rPr lang="hr-HR" sz="2400" dirty="0" err="1" smtClean="0"/>
              <a:t>predkršćanskih</a:t>
            </a:r>
            <a:r>
              <a:rPr lang="hr-HR" sz="2400" dirty="0" smtClean="0"/>
              <a:t> božanstava ljepote i ljubavi. Modra boja štita u kombinaciji s bijelom/srebrnom utvrdom predstavlja kršćanski koloristički motiv </a:t>
            </a:r>
            <a:r>
              <a:rPr lang="hr-HR" sz="2400" dirty="0" err="1" smtClean="0"/>
              <a:t>uzašešća</a:t>
            </a:r>
            <a:r>
              <a:rPr lang="hr-HR" sz="2400" dirty="0" smtClean="0"/>
              <a:t> Djevice Marije te simbolizira sukob božanskog i ljudskog, nebeskog i zemaljskog. Plava boja štita u grbu grada Zagreba potpuno se uvažila tek od 19. stoljeća, dok se tijekom 18. stoljeća češće koristio crveno obojeni štit.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78" y="3404359"/>
            <a:ext cx="2569644" cy="332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24" y="1310183"/>
            <a:ext cx="4556812" cy="2278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5" y="3573235"/>
            <a:ext cx="2223459" cy="3157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242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0" y="2809888"/>
            <a:ext cx="6046914" cy="3841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7" y="2404965"/>
            <a:ext cx="5906102" cy="3943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4226943" y="681487"/>
            <a:ext cx="6832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>
                <a:latin typeface="Algerian" panose="04020705040A02060702" pitchFamily="82" charset="0"/>
              </a:rPr>
              <a:t>ARENA ZAGREB</a:t>
            </a:r>
            <a:endParaRPr lang="hr-HR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24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7" y="690113"/>
            <a:ext cx="4528867" cy="2859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3726611"/>
            <a:ext cx="7875918" cy="304122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10" y="3726611"/>
            <a:ext cx="3944024" cy="304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698739" y="1241445"/>
            <a:ext cx="6754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 smtClean="0">
                <a:latin typeface="Algerian" panose="04020705040A02060702" pitchFamily="82" charset="0"/>
              </a:rPr>
              <a:t>Park </a:t>
            </a:r>
            <a:r>
              <a:rPr lang="hr-HR" sz="7200" dirty="0" err="1" smtClean="0">
                <a:latin typeface="Algerian" panose="04020705040A02060702" pitchFamily="82" charset="0"/>
              </a:rPr>
              <a:t>maksimir</a:t>
            </a:r>
            <a:endParaRPr lang="hr-HR" sz="7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1708030"/>
            <a:ext cx="8102717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91" y="1708030"/>
            <a:ext cx="3738832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74" y="966158"/>
            <a:ext cx="4132053" cy="2758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5633049" y="215660"/>
            <a:ext cx="5382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 smtClean="0">
                <a:latin typeface="Algerian" panose="04020705040A02060702" pitchFamily="82" charset="0"/>
              </a:rPr>
              <a:t>MARKOV TRG</a:t>
            </a:r>
            <a:endParaRPr lang="hr-HR" sz="5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61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16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132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405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095"/>
            <a:ext cx="12192000" cy="323490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03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14" y="483079"/>
            <a:ext cx="4747403" cy="62282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466491"/>
            <a:ext cx="7143750" cy="5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640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61758" y="195029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>
                <a:latin typeface="Algerian" panose="04020705040A02060702" pitchFamily="82" charset="0"/>
              </a:rPr>
              <a:t>Nastanak grada</a:t>
            </a:r>
            <a:endParaRPr lang="hr-HR" sz="6600" dirty="0">
              <a:latin typeface="Algerian" panose="04020705040A02060702" pitchFamily="82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0" y="1364188"/>
            <a:ext cx="748772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400" dirty="0">
                <a:cs typeface="Arial" panose="020B0604020202020204" pitchFamily="34" charset="0"/>
              </a:rPr>
              <a:t>Stari Zagreb nastao je od </a:t>
            </a:r>
            <a:r>
              <a:rPr lang="hr-HR" sz="2400" dirty="0" smtClean="0">
                <a:cs typeface="Arial" panose="020B0604020202020204" pitchFamily="34" charset="0"/>
              </a:rPr>
              <a:t>dva srednjovjekovna naselja koja </a:t>
            </a:r>
            <a:r>
              <a:rPr lang="hr-HR" sz="2400" dirty="0">
                <a:cs typeface="Arial" panose="020B0604020202020204" pitchFamily="34" charset="0"/>
              </a:rPr>
              <a:t>su se razvijala na susjednim brežuljcima. </a:t>
            </a:r>
          </a:p>
          <a:p>
            <a:pPr marL="342900" indent="-342900" fontAlgn="auto"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400" dirty="0">
                <a:cs typeface="Arial" panose="020B0604020202020204" pitchFamily="34" charset="0"/>
              </a:rPr>
              <a:t>Naselja su bila smještena na brežuljcima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hr-HR" sz="2400" dirty="0">
                <a:cs typeface="Arial" panose="020B0604020202020204" pitchFamily="34" charset="0"/>
              </a:rPr>
              <a:t>    radi lakše obrane od neprijatelja, ali i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hr-HR" sz="2400" dirty="0">
                <a:cs typeface="Arial" panose="020B0604020202020204" pitchFamily="34" charset="0"/>
              </a:rPr>
              <a:t>    zbog čestih opasnosti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hr-HR" sz="2400" dirty="0">
                <a:cs typeface="Arial" panose="020B0604020202020204" pitchFamily="34" charset="0"/>
              </a:rPr>
              <a:t>    od poplava rijeke Save.</a:t>
            </a:r>
          </a:p>
          <a:p>
            <a:pPr marL="342900" indent="-342900" fontAlgn="auto"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400" dirty="0">
                <a:cs typeface="Arial" panose="020B0604020202020204" pitchFamily="34" charset="0"/>
              </a:rPr>
              <a:t>Bili su </a:t>
            </a:r>
            <a:r>
              <a:rPr lang="hr-HR" sz="2400" dirty="0" smtClean="0">
                <a:cs typeface="Arial" panose="020B0604020202020204" pitchFamily="34" charset="0"/>
              </a:rPr>
              <a:t>opisani kulama i zidinama koje </a:t>
            </a:r>
            <a:r>
              <a:rPr lang="hr-HR" sz="2400" dirty="0">
                <a:cs typeface="Arial" panose="020B0604020202020204" pitchFamily="34" charset="0"/>
              </a:rPr>
              <a:t>su se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hr-HR" sz="2400" dirty="0">
                <a:cs typeface="Arial" panose="020B0604020202020204" pitchFamily="34" charset="0"/>
              </a:rPr>
              <a:t>    djelomično sačuvale do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hr-HR" sz="2400" dirty="0">
                <a:cs typeface="Arial" panose="020B0604020202020204" pitchFamily="34" charset="0"/>
              </a:rPr>
              <a:t>    danas</a:t>
            </a:r>
            <a:r>
              <a:rPr lang="hr-HR" sz="2400" dirty="0" smtClean="0">
                <a:cs typeface="Arial" panose="020B0604020202020204" pitchFamily="34" charset="0"/>
              </a:rPr>
              <a:t>.</a:t>
            </a:r>
          </a:p>
          <a:p>
            <a:pPr marL="342900" indent="-342900" fontAlgn="auto"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400" dirty="0" smtClean="0">
                <a:cs typeface="Arial" charset="0"/>
              </a:rPr>
              <a:t>Godine 1850. dotadašnja naselja Gradec i Kaptol ujedinjuju se sa svim okolnim naseljima u jedno što stvara preduvjete za razvoj Zagreba kakav je danas.</a:t>
            </a:r>
            <a:endParaRPr lang="hr-HR" sz="2400" dirty="0">
              <a:cs typeface="Arial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hr-HR" dirty="0">
              <a:latin typeface="Franklin Gothic Book" pitchFamily="34" charset="0"/>
              <a:cs typeface="Arial" charset="0"/>
            </a:endParaRPr>
          </a:p>
        </p:txBody>
      </p:sp>
      <p:pic>
        <p:nvPicPr>
          <p:cNvPr id="6" name="Picture 2" descr="http://os-mlaginje-zg.skole.hr/upload/os-mlaginje-zg/images/multistatic/27/Image/crtano_G-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10619" r="10356" b="10809"/>
          <a:stretch>
            <a:fillRect/>
          </a:stretch>
        </p:blipFill>
        <p:spPr bwMode="auto">
          <a:xfrm>
            <a:off x="6844069" y="1308257"/>
            <a:ext cx="3366730" cy="249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79" y="4111094"/>
            <a:ext cx="5362809" cy="242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5641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400" y="29854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>
                <a:latin typeface="Algerian" panose="04020705040A02060702" pitchFamily="82" charset="0"/>
              </a:rPr>
              <a:t>LEGENDA O IMENU</a:t>
            </a:r>
            <a:endParaRPr lang="hr-HR" sz="6600" dirty="0">
              <a:latin typeface="Algerian" panose="04020705040A02060702" pitchFamily="82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362309" y="1736066"/>
            <a:ext cx="11153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CS" altLang="sr-Latn-RS" sz="2400" dirty="0" smtClean="0"/>
              <a:t>U </a:t>
            </a:r>
            <a:r>
              <a:rPr lang="sr-Latn-CS" altLang="sr-Latn-RS" sz="2400" dirty="0" err="1" smtClean="0"/>
              <a:t>vrijeme</a:t>
            </a:r>
            <a:r>
              <a:rPr lang="sr-Latn-CS" altLang="sr-Latn-RS" sz="2400" dirty="0" smtClean="0"/>
              <a:t> suše ovim krajem prolazio je ban s vojskom. </a:t>
            </a:r>
            <a:r>
              <a:rPr lang="sr-Latn-CS" altLang="sr-Latn-RS" sz="2400" dirty="0" err="1" smtClean="0"/>
              <a:t>Djevojci</a:t>
            </a:r>
            <a:r>
              <a:rPr lang="sr-Latn-CS" altLang="sr-Latn-RS" sz="2400" dirty="0" smtClean="0"/>
              <a:t> koja je stajala pored izvora uzviknuo je „MANDUŠO ZAGRAB!“ tj. </a:t>
            </a:r>
            <a:r>
              <a:rPr lang="sr-Latn-CS" altLang="sr-Latn-RS" sz="2400" dirty="0" err="1" smtClean="0"/>
              <a:t>Mando</a:t>
            </a:r>
            <a:r>
              <a:rPr lang="sr-Latn-CS" altLang="sr-Latn-RS" sz="2400" dirty="0" smtClean="0"/>
              <a:t>, dušo, zagrabi vode. Zato je izvor nazvan </a:t>
            </a:r>
            <a:r>
              <a:rPr lang="sr-Latn-CS" altLang="sr-Latn-RS" sz="2400" dirty="0" err="1" smtClean="0"/>
              <a:t>Manduševac</a:t>
            </a:r>
            <a:r>
              <a:rPr lang="sr-Latn-CS" altLang="sr-Latn-RS" sz="2400" dirty="0" smtClean="0"/>
              <a:t>, a </a:t>
            </a:r>
            <a:r>
              <a:rPr lang="sr-Latn-CS" altLang="sr-Latn-RS" sz="2400" dirty="0" err="1" smtClean="0"/>
              <a:t>mjesto</a:t>
            </a:r>
            <a:r>
              <a:rPr lang="sr-Latn-CS" altLang="sr-Latn-RS" sz="2400" dirty="0" smtClean="0"/>
              <a:t> Zagreb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3" y="3080887"/>
            <a:ext cx="5171249" cy="3449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Datoteka:Zagrebacka Ma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04" y="2480722"/>
            <a:ext cx="3835490" cy="4182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717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400" y="220910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>
                <a:latin typeface="Algerian" panose="04020705040A02060702" pitchFamily="82" charset="0"/>
              </a:rPr>
              <a:t>Zagreb- </a:t>
            </a:r>
            <a:r>
              <a:rPr lang="hr-HR" sz="4400" dirty="0" smtClean="0">
                <a:latin typeface="Informal Roman" panose="030604020304060B0204" pitchFamily="66" charset="0"/>
              </a:rPr>
              <a:t>općenito</a:t>
            </a:r>
            <a:endParaRPr lang="hr-HR" sz="6600" dirty="0">
              <a:latin typeface="Algerian" panose="04020705040A02060702" pitchFamily="82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63903" y="1528103"/>
            <a:ext cx="81778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Glavni i najveći grad Republike Hrvatske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Dan Zagreba je 31. svibnja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Poštanski broj je 10 000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Pozivni broj je +385 01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Oznaka tablica je ZG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sz="2800" dirty="0" smtClean="0"/>
              <a:t>Zaštitnica Zagreba je Majka Božja kamenitih vrata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 smtClean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62" y="1233151"/>
            <a:ext cx="3534979" cy="292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83" y="3890776"/>
            <a:ext cx="3001991" cy="2562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53" y="2713675"/>
            <a:ext cx="1873550" cy="286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0148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b="7198"/>
          <a:stretch/>
        </p:blipFill>
        <p:spPr>
          <a:xfrm>
            <a:off x="115444" y="1296304"/>
            <a:ext cx="5543485" cy="3042783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5534669" y="1113546"/>
            <a:ext cx="68594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Prema popisu stanovništva iz </a:t>
            </a:r>
            <a:r>
              <a:rPr lang="hr-HR" sz="2400" dirty="0" smtClean="0"/>
              <a:t>2011.  </a:t>
            </a:r>
            <a:r>
              <a:rPr lang="hr-HR" sz="2400" dirty="0"/>
              <a:t>godine Grad Zagreb ima 790.017 stanovnika. Šire gradsko područje okuplja više od milijun stanovnika</a:t>
            </a:r>
            <a:r>
              <a:rPr lang="hr-HR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Prosječna </a:t>
            </a:r>
            <a:r>
              <a:rPr lang="hr-HR" sz="2400" dirty="0"/>
              <a:t>starost stanovnika je 39,7 godina. Prema narodnosti većinu stanovnika čine </a:t>
            </a:r>
            <a:r>
              <a:rPr lang="hr-HR" sz="2400" dirty="0" smtClean="0"/>
              <a:t>Hrvati </a:t>
            </a:r>
            <a:r>
              <a:rPr lang="hr-HR" sz="2400" dirty="0"/>
              <a:t>(oko 92 %), a od nacionalnih manjina najznačajnije skupine su: </a:t>
            </a:r>
            <a:r>
              <a:rPr lang="hr-HR" sz="2400" dirty="0" smtClean="0"/>
              <a:t>Srbi, Slovenci, Bošnjaci </a:t>
            </a:r>
            <a:r>
              <a:rPr lang="hr-HR" sz="2400" dirty="0"/>
              <a:t>(bosanski muslimani) i </a:t>
            </a:r>
            <a:r>
              <a:rPr lang="hr-HR" sz="2400" dirty="0" smtClean="0"/>
              <a:t>Albanci.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Prema </a:t>
            </a:r>
            <a:r>
              <a:rPr lang="hr-HR" sz="2400" dirty="0"/>
              <a:t>vjeri većina Zagrepčana izjašnjava se </a:t>
            </a:r>
            <a:r>
              <a:rPr lang="hr-HR" sz="2400" dirty="0" smtClean="0"/>
              <a:t>katolicima </a:t>
            </a:r>
            <a:r>
              <a:rPr lang="hr-HR" sz="2400" dirty="0"/>
              <a:t>(87 </a:t>
            </a:r>
            <a:r>
              <a:rPr lang="hr-HR" sz="2400" dirty="0" smtClean="0"/>
              <a:t>%), oko 4</a:t>
            </a:r>
            <a:r>
              <a:rPr lang="hr-HR" sz="2400" dirty="0"/>
              <a:t> % izjašnjava se agnosticima, </a:t>
            </a:r>
            <a:r>
              <a:rPr lang="hr-HR" sz="2400" dirty="0" smtClean="0"/>
              <a:t>3,5</a:t>
            </a:r>
            <a:r>
              <a:rPr lang="hr-HR" sz="2400" dirty="0"/>
              <a:t> % </a:t>
            </a:r>
            <a:r>
              <a:rPr lang="hr-HR" sz="2400" dirty="0" smtClean="0"/>
              <a:t>ateistima, a ostali pripadaju različitim vjerskim zajednicama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Najveće </a:t>
            </a:r>
            <a:r>
              <a:rPr lang="hr-HR" sz="2400" dirty="0"/>
              <a:t>gradske četvrti su: Trešnjevka (više od 120 000 stanovnika), Novi Zagreb (više od 110 000 stanovnika) i Dubrava (blizu 100 000 </a:t>
            </a:r>
            <a:r>
              <a:rPr lang="hr-HR" sz="2400" dirty="0" smtClean="0"/>
              <a:t>stanovnika)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6" y="4538608"/>
            <a:ext cx="4917586" cy="207785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658929" y="280641"/>
            <a:ext cx="5995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>
                <a:latin typeface="Algerian" panose="04020705040A02060702" pitchFamily="82" charset="0"/>
              </a:rPr>
              <a:t>STANOVNIŠTVO</a:t>
            </a:r>
            <a:endParaRPr lang="hr-HR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50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400" y="453822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>
                <a:latin typeface="Algerian" panose="04020705040A02060702" pitchFamily="82" charset="0"/>
              </a:rPr>
              <a:t>POLOŽAJ</a:t>
            </a:r>
            <a:endParaRPr lang="hr-HR" sz="6600" dirty="0">
              <a:latin typeface="Algerian" panose="04020705040A02060702" pitchFamily="82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0" y="1345030"/>
            <a:ext cx="989449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Stari Zagreb smjestio se na južnim obroncima Medvednice odakle se </a:t>
            </a:r>
            <a:r>
              <a:rPr lang="hr-HR" sz="2800" dirty="0"/>
              <a:t>š</a:t>
            </a:r>
            <a:r>
              <a:rPr lang="hr-HR" sz="2800" dirty="0" smtClean="0"/>
              <a:t>iri prema rijeci Savi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Danas započinje širenje prema obali rijeke Save i preko nje – Novi Zagreb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Nadmorska visina mu je 122 m (Zrinjevac)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Nalazi se u kontinentalnoj središnjoj Hrvatskoj te na prometnom čvorištu puteva između Srednje i Jugoistočne Europe te Jadranskog mora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Umjereno kontinentalna klima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Prostire se na površini od 641 km2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U širem smislu obuhvaća i 70 okolnih naselja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800" dirty="0" smtClean="0"/>
              <a:t>Koordinate su mu </a:t>
            </a:r>
            <a:r>
              <a:rPr lang="nl-NL" sz="2800" dirty="0" smtClean="0"/>
              <a:t>45</a:t>
            </a:r>
            <a:r>
              <a:rPr lang="nl-NL" sz="2800" dirty="0"/>
              <a:t>° 47′ 60" SGŠ, 15° 58′ 12" IGD</a:t>
            </a:r>
            <a:r>
              <a:rPr lang="hr-HR" sz="2800" dirty="0" smtClean="0"/>
              <a:t> </a:t>
            </a:r>
          </a:p>
          <a:p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pic>
        <p:nvPicPr>
          <p:cNvPr id="4" name="Picture 8" descr="http://www.pp-medvednica.hr/Medvednica_slike/Medvednica_kar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91" y="1345030"/>
            <a:ext cx="3092209" cy="251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10" y="4424706"/>
            <a:ext cx="3555790" cy="20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8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1412478"/>
            <a:ext cx="94718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600" dirty="0" smtClean="0"/>
              <a:t>Zagreb predstavlja upravno, gospodarsko, kulturno, prometno i znanstveno središte Hrvatske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600" dirty="0" smtClean="0"/>
              <a:t>Posebna je upravna, samoupravna i teritorijalna jedinica</a:t>
            </a:r>
            <a:r>
              <a:rPr lang="hr-HR" sz="2600" dirty="0"/>
              <a:t> </a:t>
            </a:r>
            <a:r>
              <a:rPr lang="hr-HR" sz="2600" dirty="0" smtClean="0"/>
              <a:t>tj. kao glavni grad Republike Hrvatske ima status lokalne samoupravne jedinice (grada) koji ujedno ima i položaj jedinice područne (regionalne) samouprave – županije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600" dirty="0" smtClean="0"/>
              <a:t>Tijela Grada Zagreba su: </a:t>
            </a:r>
          </a:p>
          <a:p>
            <a:r>
              <a:rPr lang="hr-HR" sz="2600" dirty="0"/>
              <a:t> </a:t>
            </a:r>
            <a:r>
              <a:rPr lang="hr-HR" sz="2600" dirty="0" smtClean="0"/>
              <a:t>     1. Gradska skupština - predstavničko tijelo građana Zagreba</a:t>
            </a:r>
          </a:p>
          <a:p>
            <a:r>
              <a:rPr lang="hr-HR" sz="2600" dirty="0"/>
              <a:t> </a:t>
            </a:r>
            <a:r>
              <a:rPr lang="hr-HR" sz="2600" dirty="0" smtClean="0"/>
              <a:t>                                            -predsjednik je Andrija Mikulić </a:t>
            </a:r>
          </a:p>
          <a:p>
            <a:r>
              <a:rPr lang="hr-HR" sz="2600" dirty="0"/>
              <a:t> </a:t>
            </a:r>
            <a:r>
              <a:rPr lang="hr-HR" sz="2600" dirty="0" smtClean="0"/>
              <a:t>     2.Gradonačelnik - nositelj izvršne vlasti Grada Zagreba</a:t>
            </a:r>
          </a:p>
          <a:p>
            <a:r>
              <a:rPr lang="hr-HR" sz="2600" dirty="0"/>
              <a:t> </a:t>
            </a:r>
            <a:r>
              <a:rPr lang="hr-HR" sz="2600" dirty="0" smtClean="0"/>
              <a:t>                                    - gradonačelnik Grada Zagreba je Milan Bandić</a:t>
            </a:r>
          </a:p>
          <a:p>
            <a:endParaRPr lang="hr-HR" sz="2400" dirty="0" smtClean="0"/>
          </a:p>
        </p:txBody>
      </p:sp>
      <p:sp>
        <p:nvSpPr>
          <p:cNvPr id="3" name="TekstniOkvir 2"/>
          <p:cNvSpPr txBox="1"/>
          <p:nvPr/>
        </p:nvSpPr>
        <p:spPr>
          <a:xfrm>
            <a:off x="4606506" y="396815"/>
            <a:ext cx="7263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>
                <a:latin typeface="Algerian" panose="04020705040A02060702" pitchFamily="82" charset="0"/>
              </a:rPr>
              <a:t>GRADSKA UPRAVA</a:t>
            </a:r>
            <a:endParaRPr lang="hr-HR" sz="6000" dirty="0">
              <a:latin typeface="Algerian" panose="04020705040A02060702" pitchFamily="82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94" y="2337758"/>
            <a:ext cx="2466153" cy="32952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2875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5218983" y="370935"/>
            <a:ext cx="601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>
                <a:latin typeface="Algerian" panose="04020705040A02060702" pitchFamily="82" charset="0"/>
              </a:rPr>
              <a:t>GOSPODARSTVO</a:t>
            </a:r>
            <a:endParaRPr lang="hr-HR" sz="6000" dirty="0">
              <a:latin typeface="Algerian" panose="04020705040A02060702" pitchFamily="82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97315" y="1386598"/>
            <a:ext cx="71512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NAJVAŽNIJE GRANE GOSPODARSTVA SU: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Proizvodnja električnih aparata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Kemijska industrija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Tekstilna industrija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Farmaceutska industrija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Prehrambena industrija </a:t>
            </a:r>
          </a:p>
          <a:p>
            <a:pPr marL="457200" indent="-457200">
              <a:buFont typeface="+mj-lt"/>
              <a:buAutoNum type="alphaUcPeriod"/>
            </a:pPr>
            <a:r>
              <a:rPr lang="hr-HR" sz="2400" dirty="0" smtClean="0"/>
              <a:t>Turizam </a:t>
            </a:r>
          </a:p>
          <a:p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Zagreb je sjedište 34% tvrtki Hrvatske koje zapošljavaju više od 38% radne snage Hrvatske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Prosječna plaća iznosi 5324 kuna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Zagreb ima najveći nominalni bruto domaći proizvod po glavi stanovnika u RH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Proračun grada Zagreba iznosi oko 7 milijardi kuna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7" y="1386598"/>
            <a:ext cx="2926354" cy="1976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86" y="1242292"/>
            <a:ext cx="3010648" cy="183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51" y="3236795"/>
            <a:ext cx="2278182" cy="1524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02" y="3556740"/>
            <a:ext cx="2778236" cy="185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95" y="4847314"/>
            <a:ext cx="3459911" cy="189272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1" b="21634"/>
          <a:stretch/>
        </p:blipFill>
        <p:spPr>
          <a:xfrm>
            <a:off x="7078513" y="5278881"/>
            <a:ext cx="2143125" cy="1216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43" y="3259358"/>
            <a:ext cx="1751508" cy="1164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112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1" id="{B9B0A08E-ECC3-4B0D-A9FB-4F5FB62870C5}" vid="{7402D027-5240-4030-9A90-E2DCAFC98B7C}"/>
    </a:ext>
  </a:extLst>
</a:theme>
</file>

<file path=ppt/theme/theme2.xml><?xml version="1.0" encoding="utf-8"?>
<a:theme xmlns:a="http://schemas.openxmlformats.org/drawingml/2006/main" name="Isparavanje">
  <a:themeElements>
    <a:clrScheme name="Isparavanj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Isparavanj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sparavanj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Isparavanje</Template>
  <TotalTime>415</TotalTime>
  <Words>565</Words>
  <Application>Microsoft Office PowerPoint</Application>
  <PresentationFormat>Widescreen</PresentationFormat>
  <Paragraphs>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Algerian</vt:lpstr>
      <vt:lpstr>Andalus</vt:lpstr>
      <vt:lpstr>Arial</vt:lpstr>
      <vt:lpstr>Brush Script MT</vt:lpstr>
      <vt:lpstr>Calibri</vt:lpstr>
      <vt:lpstr>Calibri Light</vt:lpstr>
      <vt:lpstr>Century Gothic</vt:lpstr>
      <vt:lpstr>Franklin Gothic Book</vt:lpstr>
      <vt:lpstr>Informal Roman</vt:lpstr>
      <vt:lpstr>Wingdings</vt:lpstr>
      <vt:lpstr>Wingdings 2</vt:lpstr>
      <vt:lpstr>Tema sustava Office</vt:lpstr>
      <vt:lpstr>Isparavanje</vt:lpstr>
      <vt:lpstr>ZAGREB</vt:lpstr>
      <vt:lpstr>SIMBOLI GRADA</vt:lpstr>
      <vt:lpstr>Nastanak grada</vt:lpstr>
      <vt:lpstr>LEGENDA O IMENU</vt:lpstr>
      <vt:lpstr>Zagreb- općenito</vt:lpstr>
      <vt:lpstr>PowerPoint Presentation</vt:lpstr>
      <vt:lpstr>POLOŽAJ</vt:lpstr>
      <vt:lpstr>PowerPoint Presentation</vt:lpstr>
      <vt:lpstr>PowerPoint Presentation</vt:lpstr>
      <vt:lpstr>ZAGREB U SLIKAMA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HŽ Putnički prijevoz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</dc:title>
  <dc:creator>igolub2</dc:creator>
  <cp:lastModifiedBy>Topalusic</cp:lastModifiedBy>
  <cp:revision>37</cp:revision>
  <dcterms:created xsi:type="dcterms:W3CDTF">2017-05-22T17:38:51Z</dcterms:created>
  <dcterms:modified xsi:type="dcterms:W3CDTF">2017-06-06T22:35:35Z</dcterms:modified>
</cp:coreProperties>
</file>