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62" r:id="rId5"/>
    <p:sldId id="263" r:id="rId6"/>
    <p:sldId id="264" r:id="rId7"/>
    <p:sldId id="265" r:id="rId8"/>
    <p:sldId id="266" r:id="rId9"/>
    <p:sldId id="268" r:id="rId10"/>
    <p:sldId id="267" r:id="rId11"/>
    <p:sldId id="269" r:id="rId12"/>
    <p:sldId id="270" r:id="rId13"/>
    <p:sldId id="271" r:id="rId14"/>
    <p:sldId id="259" r:id="rId15"/>
    <p:sldId id="272" r:id="rId16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30" name="Rezervirano mjesto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6F2D2-3102-4AB6-AECC-F0BF7112EDBC}" type="datetimeFigureOut">
              <a:rPr lang="hr-HR" smtClean="0"/>
              <a:pPr/>
              <a:t>6.6.2017.</a:t>
            </a:fld>
            <a:endParaRPr lang="hr-HR"/>
          </a:p>
        </p:txBody>
      </p:sp>
      <p:sp>
        <p:nvSpPr>
          <p:cNvPr id="19" name="Rezervirano mjesto podnožj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7" name="Rezervirano mjesto broja slajd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EC65D-4DDA-4A6A-A945-4158186DD1C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6F2D2-3102-4AB6-AECC-F0BF7112EDBC}" type="datetimeFigureOut">
              <a:rPr lang="hr-HR" smtClean="0"/>
              <a:pPr/>
              <a:t>6.6.2017.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EC65D-4DDA-4A6A-A945-4158186DD1C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6F2D2-3102-4AB6-AECC-F0BF7112EDBC}" type="datetimeFigureOut">
              <a:rPr lang="hr-HR" smtClean="0"/>
              <a:pPr/>
              <a:t>6.6.2017.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EC65D-4DDA-4A6A-A945-4158186DD1C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6F2D2-3102-4AB6-AECC-F0BF7112EDBC}" type="datetimeFigureOut">
              <a:rPr lang="hr-HR" smtClean="0"/>
              <a:pPr/>
              <a:t>6.6.2017.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EC65D-4DDA-4A6A-A945-4158186DD1C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6F2D2-3102-4AB6-AECC-F0BF7112EDBC}" type="datetimeFigureOut">
              <a:rPr lang="hr-HR" smtClean="0"/>
              <a:pPr/>
              <a:t>6.6.2017.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EC65D-4DDA-4A6A-A945-4158186DD1C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6F2D2-3102-4AB6-AECC-F0BF7112EDBC}" type="datetimeFigureOut">
              <a:rPr lang="hr-HR" smtClean="0"/>
              <a:pPr/>
              <a:t>6.6.2017.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EC65D-4DDA-4A6A-A945-4158186DD1C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6F2D2-3102-4AB6-AECC-F0BF7112EDBC}" type="datetimeFigureOut">
              <a:rPr lang="hr-HR" smtClean="0"/>
              <a:pPr/>
              <a:t>6.6.2017.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EC65D-4DDA-4A6A-A945-4158186DD1C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6F2D2-3102-4AB6-AECC-F0BF7112EDBC}" type="datetimeFigureOut">
              <a:rPr lang="hr-HR" smtClean="0"/>
              <a:pPr/>
              <a:t>6.6.2017.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EC65D-4DDA-4A6A-A945-4158186DD1C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6F2D2-3102-4AB6-AECC-F0BF7112EDBC}" type="datetimeFigureOut">
              <a:rPr lang="hr-HR" smtClean="0"/>
              <a:pPr/>
              <a:t>6.6.2017.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EC65D-4DDA-4A6A-A945-4158186DD1C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6F2D2-3102-4AB6-AECC-F0BF7112EDBC}" type="datetimeFigureOut">
              <a:rPr lang="hr-HR" smtClean="0"/>
              <a:pPr/>
              <a:t>6.6.2017.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EC65D-4DDA-4A6A-A945-4158186DD1C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 s odsječenim zaobljenim jednim kuto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utni trokut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6F2D2-3102-4AB6-AECC-F0BF7112EDBC}" type="datetimeFigureOut">
              <a:rPr lang="hr-HR" smtClean="0"/>
              <a:pPr/>
              <a:t>6.6.2017.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B5EC65D-4DDA-4A6A-A945-4158186DD1C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10" name="Prostoručno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Prostoručno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učno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rostoručno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Rezervirano mjesto naslova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0" name="Rezervirano mjesto teksta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4B6F2D2-3102-4AB6-AECC-F0BF7112EDBC}" type="datetimeFigureOut">
              <a:rPr lang="hr-HR" smtClean="0"/>
              <a:pPr/>
              <a:t>6.6.2017.</a:t>
            </a:fld>
            <a:endParaRPr lang="hr-HR"/>
          </a:p>
        </p:txBody>
      </p:sp>
      <p:sp>
        <p:nvSpPr>
          <p:cNvPr id="22" name="Rezervirano mjesto podnožj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B5EC65D-4DDA-4A6A-A945-4158186DD1CF}" type="slidenum">
              <a:rPr lang="hr-HR" smtClean="0"/>
              <a:pPr/>
              <a:t>‹#›</a:t>
            </a:fld>
            <a:endParaRPr lang="hr-HR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Prostoručno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Prostoručno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likovni rezultat za zagre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908720"/>
            <a:ext cx="3456384" cy="5328592"/>
          </a:xfrm>
        </p:spPr>
        <p:txBody>
          <a:bodyPr>
            <a:normAutofit fontScale="40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hr-HR" dirty="0" smtClean="0"/>
              <a:t> </a:t>
            </a:r>
            <a:r>
              <a:rPr lang="hr-HR" sz="5900" dirty="0" smtClean="0"/>
              <a:t>KAZALIŠTA:</a:t>
            </a:r>
          </a:p>
          <a:p>
            <a:pPr>
              <a:buNone/>
            </a:pPr>
            <a:r>
              <a:rPr lang="hr-HR" sz="3800" dirty="0" smtClean="0">
                <a:solidFill>
                  <a:srgbClr val="00B0F0"/>
                </a:solidFill>
              </a:rPr>
              <a:t>-</a:t>
            </a:r>
            <a:r>
              <a:rPr lang="hr-HR" sz="3800" dirty="0" err="1" smtClean="0"/>
              <a:t>Bagatella</a:t>
            </a:r>
            <a:r>
              <a:rPr lang="hr-HR" sz="3800" dirty="0" smtClean="0"/>
              <a:t> </a:t>
            </a:r>
          </a:p>
          <a:p>
            <a:pPr>
              <a:buNone/>
            </a:pPr>
            <a:r>
              <a:rPr lang="hr-HR" sz="3800" dirty="0" smtClean="0">
                <a:solidFill>
                  <a:srgbClr val="00B0F0"/>
                </a:solidFill>
              </a:rPr>
              <a:t>-</a:t>
            </a:r>
            <a:r>
              <a:rPr lang="hr-HR" sz="3800" dirty="0" smtClean="0"/>
              <a:t> Dubrava </a:t>
            </a:r>
          </a:p>
          <a:p>
            <a:pPr>
              <a:buNone/>
            </a:pPr>
            <a:r>
              <a:rPr lang="hr-HR" sz="3800" dirty="0" smtClean="0">
                <a:solidFill>
                  <a:srgbClr val="00B0F0"/>
                </a:solidFill>
              </a:rPr>
              <a:t>- </a:t>
            </a:r>
            <a:r>
              <a:rPr lang="hr-HR" sz="3800" dirty="0" smtClean="0"/>
              <a:t>Gavella </a:t>
            </a:r>
          </a:p>
          <a:p>
            <a:pPr>
              <a:buNone/>
            </a:pPr>
            <a:r>
              <a:rPr lang="hr-HR" sz="3800" dirty="0" smtClean="0">
                <a:solidFill>
                  <a:srgbClr val="00B0F0"/>
                </a:solidFill>
              </a:rPr>
              <a:t>-</a:t>
            </a:r>
            <a:r>
              <a:rPr lang="hr-HR" sz="3800" dirty="0" err="1" smtClean="0"/>
              <a:t>Gorgona</a:t>
            </a:r>
            <a:r>
              <a:rPr lang="hr-HR" sz="3800" dirty="0" smtClean="0"/>
              <a:t>    </a:t>
            </a:r>
          </a:p>
          <a:p>
            <a:pPr>
              <a:buNone/>
            </a:pPr>
            <a:r>
              <a:rPr lang="hr-HR" sz="3800" dirty="0" smtClean="0">
                <a:solidFill>
                  <a:srgbClr val="00B0F0"/>
                </a:solidFill>
              </a:rPr>
              <a:t>- </a:t>
            </a:r>
            <a:r>
              <a:rPr lang="hr-HR" sz="3800" dirty="0" err="1" smtClean="0"/>
              <a:t>Histrionski</a:t>
            </a:r>
            <a:r>
              <a:rPr lang="hr-HR" sz="3800" dirty="0" smtClean="0"/>
              <a:t> dom</a:t>
            </a:r>
          </a:p>
          <a:p>
            <a:pPr>
              <a:buNone/>
            </a:pPr>
            <a:r>
              <a:rPr lang="hr-HR" sz="3800" dirty="0" smtClean="0">
                <a:solidFill>
                  <a:srgbClr val="00B0F0"/>
                </a:solidFill>
              </a:rPr>
              <a:t>-</a:t>
            </a:r>
            <a:r>
              <a:rPr lang="hr-HR" sz="3800" dirty="0" smtClean="0"/>
              <a:t>HNK</a:t>
            </a:r>
          </a:p>
          <a:p>
            <a:pPr>
              <a:buNone/>
            </a:pPr>
            <a:r>
              <a:rPr lang="hr-HR" sz="3800" dirty="0" smtClean="0">
                <a:solidFill>
                  <a:srgbClr val="00B0F0"/>
                </a:solidFill>
              </a:rPr>
              <a:t>-</a:t>
            </a:r>
            <a:r>
              <a:rPr lang="hr-HR" sz="3800" dirty="0" err="1" smtClean="0"/>
              <a:t>Kerempuh</a:t>
            </a:r>
            <a:endParaRPr lang="hr-HR" sz="3800" dirty="0" smtClean="0"/>
          </a:p>
          <a:p>
            <a:pPr>
              <a:buNone/>
            </a:pPr>
            <a:r>
              <a:rPr lang="hr-HR" sz="3800" dirty="0" smtClean="0">
                <a:solidFill>
                  <a:srgbClr val="00B0F0"/>
                </a:solidFill>
              </a:rPr>
              <a:t>-</a:t>
            </a:r>
            <a:r>
              <a:rPr lang="hr-HR" sz="3800" dirty="0" smtClean="0"/>
              <a:t> KNAP    </a:t>
            </a:r>
          </a:p>
          <a:p>
            <a:pPr>
              <a:buNone/>
            </a:pPr>
            <a:r>
              <a:rPr lang="hr-HR" sz="3800" dirty="0" smtClean="0">
                <a:solidFill>
                  <a:srgbClr val="00B0F0"/>
                </a:solidFill>
              </a:rPr>
              <a:t>-</a:t>
            </a:r>
            <a:r>
              <a:rPr lang="hr-HR" sz="3800" dirty="0" smtClean="0"/>
              <a:t> Komedija</a:t>
            </a:r>
          </a:p>
          <a:p>
            <a:pPr>
              <a:buNone/>
            </a:pPr>
            <a:r>
              <a:rPr lang="hr-HR" sz="3800" dirty="0" smtClean="0">
                <a:solidFill>
                  <a:srgbClr val="00B0F0"/>
                </a:solidFill>
              </a:rPr>
              <a:t>- </a:t>
            </a:r>
            <a:r>
              <a:rPr lang="hr-HR" sz="3800" dirty="0" smtClean="0"/>
              <a:t>Mala scena</a:t>
            </a:r>
          </a:p>
          <a:p>
            <a:pPr>
              <a:buNone/>
            </a:pPr>
            <a:r>
              <a:rPr lang="hr-HR" sz="3800" dirty="0" smtClean="0">
                <a:solidFill>
                  <a:srgbClr val="00B0F0"/>
                </a:solidFill>
              </a:rPr>
              <a:t>-</a:t>
            </a:r>
            <a:r>
              <a:rPr lang="hr-HR" sz="3800" dirty="0" smtClean="0"/>
              <a:t> Moruzgva</a:t>
            </a:r>
          </a:p>
          <a:p>
            <a:pPr>
              <a:buNone/>
            </a:pPr>
            <a:r>
              <a:rPr lang="hr-HR" sz="3800" dirty="0" smtClean="0">
                <a:solidFill>
                  <a:srgbClr val="00B0F0"/>
                </a:solidFill>
              </a:rPr>
              <a:t>-</a:t>
            </a:r>
            <a:r>
              <a:rPr lang="hr-HR" sz="3800" dirty="0" smtClean="0"/>
              <a:t> Ribnjak    </a:t>
            </a:r>
          </a:p>
          <a:p>
            <a:pPr>
              <a:buNone/>
            </a:pPr>
            <a:r>
              <a:rPr lang="hr-HR" sz="3800" dirty="0" smtClean="0">
                <a:solidFill>
                  <a:srgbClr val="00B0F0"/>
                </a:solidFill>
              </a:rPr>
              <a:t>-</a:t>
            </a:r>
            <a:r>
              <a:rPr lang="hr-HR" sz="3800" dirty="0" smtClean="0"/>
              <a:t> Teatar EXIT</a:t>
            </a:r>
          </a:p>
          <a:p>
            <a:pPr>
              <a:buNone/>
            </a:pPr>
            <a:r>
              <a:rPr lang="hr-HR" sz="3800" dirty="0" smtClean="0">
                <a:solidFill>
                  <a:srgbClr val="00B0F0"/>
                </a:solidFill>
              </a:rPr>
              <a:t>-</a:t>
            </a:r>
            <a:r>
              <a:rPr lang="hr-HR" sz="3800" dirty="0" smtClean="0"/>
              <a:t> Teatar &amp;TD</a:t>
            </a:r>
          </a:p>
          <a:p>
            <a:pPr>
              <a:buNone/>
            </a:pPr>
            <a:r>
              <a:rPr lang="hr-HR" sz="3800" dirty="0" smtClean="0">
                <a:solidFill>
                  <a:srgbClr val="00B0F0"/>
                </a:solidFill>
              </a:rPr>
              <a:t>-</a:t>
            </a:r>
            <a:r>
              <a:rPr lang="hr-HR" sz="3800" dirty="0" smtClean="0"/>
              <a:t> Trešnja</a:t>
            </a:r>
          </a:p>
          <a:p>
            <a:pPr>
              <a:buNone/>
            </a:pPr>
            <a:r>
              <a:rPr lang="hr-HR" sz="3800" dirty="0" smtClean="0">
                <a:solidFill>
                  <a:srgbClr val="00B0F0"/>
                </a:solidFill>
              </a:rPr>
              <a:t>-</a:t>
            </a:r>
            <a:r>
              <a:rPr lang="hr-HR" sz="3800" dirty="0" smtClean="0"/>
              <a:t> Vidra    </a:t>
            </a:r>
          </a:p>
          <a:p>
            <a:pPr>
              <a:buNone/>
            </a:pPr>
            <a:r>
              <a:rPr lang="hr-HR" sz="3800" dirty="0" smtClean="0">
                <a:solidFill>
                  <a:srgbClr val="00B0F0"/>
                </a:solidFill>
              </a:rPr>
              <a:t>-</a:t>
            </a:r>
            <a:r>
              <a:rPr lang="hr-HR" sz="3800" dirty="0" smtClean="0"/>
              <a:t> ZKL</a:t>
            </a:r>
          </a:p>
          <a:p>
            <a:pPr>
              <a:buNone/>
            </a:pPr>
            <a:r>
              <a:rPr lang="hr-HR" sz="3800" dirty="0" smtClean="0">
                <a:solidFill>
                  <a:srgbClr val="00B0F0"/>
                </a:solidFill>
              </a:rPr>
              <a:t>-</a:t>
            </a:r>
            <a:r>
              <a:rPr lang="hr-HR" sz="3800" dirty="0" smtClean="0"/>
              <a:t> ZKM</a:t>
            </a:r>
          </a:p>
          <a:p>
            <a:pPr>
              <a:buNone/>
            </a:pPr>
            <a:r>
              <a:rPr lang="hr-HR" sz="3800" dirty="0" smtClean="0">
                <a:solidFill>
                  <a:srgbClr val="00B0F0"/>
                </a:solidFill>
              </a:rPr>
              <a:t>-</a:t>
            </a:r>
            <a:r>
              <a:rPr lang="hr-HR" sz="3800" dirty="0" smtClean="0"/>
              <a:t> Žar ptica</a:t>
            </a:r>
          </a:p>
          <a:p>
            <a:pPr>
              <a:buNone/>
            </a:pPr>
            <a:r>
              <a:rPr lang="hr-HR" sz="3200" dirty="0" smtClean="0"/>
              <a:t/>
            </a:r>
            <a:br>
              <a:rPr lang="hr-HR" sz="3200" dirty="0" smtClean="0"/>
            </a:br>
            <a:endParaRPr lang="hr-HR" sz="3200" dirty="0"/>
          </a:p>
        </p:txBody>
      </p:sp>
      <p:pic>
        <p:nvPicPr>
          <p:cNvPr id="24578" name="Picture 2" descr="Slikovni rezultat za kazalište trešnj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764704"/>
            <a:ext cx="3457575" cy="2057401"/>
          </a:xfrm>
          <a:prstGeom prst="rect">
            <a:avLst/>
          </a:prstGeom>
          <a:noFill/>
        </p:spPr>
      </p:pic>
      <p:pic>
        <p:nvPicPr>
          <p:cNvPr id="24580" name="Picture 4" descr="Slikovni rezultat za h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836712"/>
            <a:ext cx="2688298" cy="2016224"/>
          </a:xfrm>
          <a:prstGeom prst="rect">
            <a:avLst/>
          </a:prstGeom>
          <a:noFill/>
        </p:spPr>
      </p:pic>
      <p:pic>
        <p:nvPicPr>
          <p:cNvPr id="24582" name="Picture 6" descr="Povezana slik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2996952"/>
            <a:ext cx="2664296" cy="1775036"/>
          </a:xfrm>
          <a:prstGeom prst="rect">
            <a:avLst/>
          </a:prstGeom>
          <a:noFill/>
        </p:spPr>
      </p:pic>
      <p:pic>
        <p:nvPicPr>
          <p:cNvPr id="6146" name="Picture 2" descr="Slikovni rezultat za gavell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4869160"/>
            <a:ext cx="5184576" cy="1836204"/>
          </a:xfrm>
          <a:prstGeom prst="rect">
            <a:avLst/>
          </a:prstGeom>
          <a:noFill/>
        </p:spPr>
      </p:pic>
      <p:pic>
        <p:nvPicPr>
          <p:cNvPr id="6148" name="Picture 4" descr="Povezana slik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2924944"/>
            <a:ext cx="2710890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698976" cy="1154392"/>
          </a:xfrm>
        </p:spPr>
        <p:txBody>
          <a:bodyPr/>
          <a:lstStyle/>
          <a:p>
            <a:r>
              <a:rPr lang="hr-HR" dirty="0" smtClean="0"/>
              <a:t>ADVENT U ZAGREBU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340768"/>
            <a:ext cx="4752528" cy="5184576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  tradicionalna predblagdanska manifestacija koja se održava na više lokacija u središtu Zagreba s bogatim kulturno-zabavnim programom</a:t>
            </a:r>
          </a:p>
          <a:p>
            <a:r>
              <a:rPr lang="pl-PL" dirty="0" smtClean="0"/>
              <a:t> počinje krajem studenoga i traje do kraja prosinca</a:t>
            </a:r>
          </a:p>
          <a:p>
            <a:r>
              <a:rPr lang="hr-HR" dirty="0" smtClean="0"/>
              <a:t>Advent u Zagrebu počinje tradicionalnim paljenjem prve adventske svijeće na Trgu bana Jelačića, kod Manduševca</a:t>
            </a:r>
            <a:endParaRPr lang="hr-HR" dirty="0"/>
          </a:p>
        </p:txBody>
      </p:sp>
      <p:pic>
        <p:nvPicPr>
          <p:cNvPr id="26626" name="Picture 2" descr="Povezana sli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1393" y="1052736"/>
            <a:ext cx="3362607" cy="2234266"/>
          </a:xfrm>
          <a:prstGeom prst="rect">
            <a:avLst/>
          </a:prstGeom>
          <a:noFill/>
        </p:spPr>
      </p:pic>
      <p:pic>
        <p:nvPicPr>
          <p:cNvPr id="26628" name="Picture 4" descr="Slikovni rezultat za ADVENT U ZAGREB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140968"/>
            <a:ext cx="2736304" cy="1820887"/>
          </a:xfrm>
          <a:prstGeom prst="rect">
            <a:avLst/>
          </a:prstGeom>
          <a:noFill/>
        </p:spPr>
      </p:pic>
      <p:pic>
        <p:nvPicPr>
          <p:cNvPr id="26630" name="Picture 6" descr="Slikovni rezultat za ADVENT U ZAGREB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87616" y="4932300"/>
            <a:ext cx="3456384" cy="1925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908720"/>
            <a:ext cx="4042792" cy="5415880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 sajmovi</a:t>
            </a:r>
          </a:p>
          <a:p>
            <a:r>
              <a:rPr lang="hr-HR" dirty="0" smtClean="0"/>
              <a:t>n</a:t>
            </a:r>
            <a:r>
              <a:rPr lang="vi-VN" dirty="0" smtClean="0"/>
              <a:t>a Kaptolu ispred</a:t>
            </a:r>
            <a:r>
              <a:rPr lang="hr-HR" dirty="0" smtClean="0"/>
              <a:t> </a:t>
            </a:r>
            <a:r>
              <a:rPr lang="vi-VN" dirty="0" smtClean="0"/>
              <a:t>Katedrale, Zajednica Cenacolo tradicionalno priređuje </a:t>
            </a:r>
            <a:r>
              <a:rPr lang="hr-HR" dirty="0" smtClean="0"/>
              <a:t>ž</a:t>
            </a:r>
            <a:r>
              <a:rPr lang="vi-VN" dirty="0" smtClean="0"/>
              <a:t>ive jaslice</a:t>
            </a:r>
            <a:endParaRPr lang="hr-HR" dirty="0" smtClean="0"/>
          </a:p>
          <a:p>
            <a:r>
              <a:rPr lang="hr-HR" dirty="0" smtClean="0"/>
              <a:t>ledeni park na Tomislavovom trgu, koji uključuje klizalište, ugostiteljsku ponudu i glazbene programe</a:t>
            </a:r>
          </a:p>
          <a:p>
            <a:r>
              <a:rPr lang="hr-HR" dirty="0" smtClean="0"/>
              <a:t> dvije godine za redom advent u Zagrebu je proglašen najboljim u Europi</a:t>
            </a:r>
            <a:endParaRPr lang="hr-HR" dirty="0"/>
          </a:p>
        </p:txBody>
      </p:sp>
      <p:sp>
        <p:nvSpPr>
          <p:cNvPr id="25602" name="AutoShape 2" descr="Slikovni rezultat za advent u zagreb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25604" name="Picture 4" descr="Slikovni rezultat za advent u zagreb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692696"/>
            <a:ext cx="3816424" cy="1908212"/>
          </a:xfrm>
          <a:prstGeom prst="rect">
            <a:avLst/>
          </a:prstGeom>
          <a:noFill/>
        </p:spPr>
      </p:pic>
      <p:pic>
        <p:nvPicPr>
          <p:cNvPr id="25606" name="Picture 6" descr="Povezana sli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204864"/>
            <a:ext cx="2918328" cy="1944216"/>
          </a:xfrm>
          <a:prstGeom prst="rect">
            <a:avLst/>
          </a:prstGeom>
          <a:noFill/>
        </p:spPr>
      </p:pic>
      <p:pic>
        <p:nvPicPr>
          <p:cNvPr id="25608" name="Picture 8" descr="Slikovni rezultat za advent u zagreb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2772" y="3717032"/>
            <a:ext cx="3431228" cy="1800200"/>
          </a:xfrm>
          <a:prstGeom prst="rect">
            <a:avLst/>
          </a:prstGeom>
          <a:noFill/>
        </p:spPr>
      </p:pic>
      <p:pic>
        <p:nvPicPr>
          <p:cNvPr id="25610" name="Picture 10" descr="Slikovni rezultat za advent u zagreb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5148477"/>
            <a:ext cx="2880320" cy="17095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2314600" cy="1143000"/>
          </a:xfrm>
        </p:spPr>
        <p:txBody>
          <a:bodyPr/>
          <a:lstStyle/>
          <a:p>
            <a:r>
              <a:rPr lang="hr-HR" dirty="0" smtClean="0"/>
              <a:t>SPORT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28800"/>
            <a:ext cx="4906888" cy="4695800"/>
          </a:xfrm>
        </p:spPr>
        <p:txBody>
          <a:bodyPr/>
          <a:lstStyle/>
          <a:p>
            <a:r>
              <a:rPr lang="hr-HR" dirty="0" smtClean="0"/>
              <a:t>NEKA SREDIŠTA SPORTSKIH DOGAĐANJA:</a:t>
            </a:r>
          </a:p>
          <a:p>
            <a:pPr>
              <a:buFontTx/>
              <a:buChar char="-"/>
            </a:pPr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nogometni stadion na Maksimiru</a:t>
            </a:r>
          </a:p>
          <a:p>
            <a:pPr>
              <a:buFontTx/>
              <a:buChar char="-"/>
            </a:pPr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Atletski stadion Mladost</a:t>
            </a:r>
          </a:p>
          <a:p>
            <a:pPr>
              <a:buFontTx/>
              <a:buChar char="-"/>
            </a:pPr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Dom sportova</a:t>
            </a:r>
          </a:p>
          <a:p>
            <a:pPr>
              <a:buFontTx/>
              <a:buChar char="-"/>
            </a:pPr>
            <a:r>
              <a:rPr lang="hr-HR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Cibona</a:t>
            </a:r>
            <a:endParaRPr lang="hr-H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7650" name="Picture 2" descr="Slikovni rezultat za NOGOMETNI STADION NA MAKSIMI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764704"/>
            <a:ext cx="3520163" cy="2088232"/>
          </a:xfrm>
          <a:prstGeom prst="rect">
            <a:avLst/>
          </a:prstGeom>
          <a:noFill/>
        </p:spPr>
      </p:pic>
      <p:pic>
        <p:nvPicPr>
          <p:cNvPr id="27652" name="Picture 4" descr="Slikovni rezultat za atletski stadion mlado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564904"/>
            <a:ext cx="2813235" cy="1872208"/>
          </a:xfrm>
          <a:prstGeom prst="rect">
            <a:avLst/>
          </a:prstGeom>
          <a:noFill/>
        </p:spPr>
      </p:pic>
      <p:pic>
        <p:nvPicPr>
          <p:cNvPr id="27654" name="Picture 6" descr="Slikovni rezultat za dom sportov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43600" y="4221088"/>
            <a:ext cx="3600400" cy="2391459"/>
          </a:xfrm>
          <a:prstGeom prst="rect">
            <a:avLst/>
          </a:prstGeom>
          <a:noFill/>
        </p:spPr>
      </p:pic>
      <p:pic>
        <p:nvPicPr>
          <p:cNvPr id="27656" name="Picture 8" descr="Slikovni rezultat za cibona dvoran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4509120"/>
            <a:ext cx="3744416" cy="2107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likovni rezultat za zagre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2608" y="0"/>
            <a:ext cx="4171392" cy="2780928"/>
          </a:xfrm>
          <a:prstGeom prst="rect">
            <a:avLst/>
          </a:prstGeom>
          <a:noFill/>
        </p:spPr>
      </p:pic>
      <p:pic>
        <p:nvPicPr>
          <p:cNvPr id="1030" name="Picture 6" descr="Slikovni rezultat za zagreb noć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3520" y="1988840"/>
            <a:ext cx="4320480" cy="2787407"/>
          </a:xfrm>
          <a:prstGeom prst="rect">
            <a:avLst/>
          </a:prstGeom>
          <a:noFill/>
        </p:spPr>
      </p:pic>
      <p:pic>
        <p:nvPicPr>
          <p:cNvPr id="1032" name="Picture 8" descr="Slikovni rezultat za gornji grad zagreb pogl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431261" cy="2952328"/>
          </a:xfrm>
          <a:prstGeom prst="rect">
            <a:avLst/>
          </a:prstGeom>
          <a:noFill/>
        </p:spPr>
      </p:pic>
      <p:pic>
        <p:nvPicPr>
          <p:cNvPr id="1034" name="Picture 10" descr="Slikovni rezultat za gornji grad zagreb pogle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524374"/>
            <a:ext cx="4400550" cy="2333626"/>
          </a:xfrm>
          <a:prstGeom prst="rect">
            <a:avLst/>
          </a:prstGeom>
          <a:noFill/>
        </p:spPr>
      </p:pic>
      <p:pic>
        <p:nvPicPr>
          <p:cNvPr id="1036" name="Picture 12" descr="Povezana slik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6674" y="4581129"/>
            <a:ext cx="4857326" cy="2276872"/>
          </a:xfrm>
          <a:prstGeom prst="rect">
            <a:avLst/>
          </a:prstGeom>
          <a:noFill/>
        </p:spPr>
      </p:pic>
      <p:pic>
        <p:nvPicPr>
          <p:cNvPr id="2" name="Picture 2" descr="Slikovni rezultat za zagreb  slik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196752"/>
            <a:ext cx="5040560" cy="39851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likovni rezultat za zagreb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340" cy="5157192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3568" y="5301208"/>
            <a:ext cx="7632848" cy="936104"/>
          </a:xfrm>
        </p:spPr>
        <p:txBody>
          <a:bodyPr/>
          <a:lstStyle/>
          <a:p>
            <a:pPr algn="ctr"/>
            <a:r>
              <a:rPr lang="hr-HR" dirty="0" smtClean="0"/>
              <a:t>HVALA NA PAŽNJI !!!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092280" y="6239272"/>
            <a:ext cx="2051720" cy="618728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Ana </a:t>
            </a:r>
            <a:r>
              <a:rPr lang="hr-HR" dirty="0" err="1" smtClean="0"/>
              <a:t>Kušt</a:t>
            </a:r>
            <a:r>
              <a:rPr lang="hr-HR" dirty="0" smtClean="0"/>
              <a:t>,8.c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908720"/>
            <a:ext cx="4834880" cy="5415880"/>
          </a:xfrm>
        </p:spPr>
        <p:txBody>
          <a:bodyPr>
            <a:normAutofit lnSpcReduction="10000"/>
          </a:bodyPr>
          <a:lstStyle/>
          <a:p>
            <a:r>
              <a:rPr lang="hr-HR" sz="2800" dirty="0" smtClean="0"/>
              <a:t>Glavni grad RH</a:t>
            </a:r>
          </a:p>
          <a:p>
            <a:r>
              <a:rPr lang="hr-HR" sz="2800" dirty="0" smtClean="0"/>
              <a:t>ujedno i županija</a:t>
            </a:r>
          </a:p>
          <a:p>
            <a:r>
              <a:rPr lang="hr-HR" sz="2800" dirty="0" smtClean="0"/>
              <a:t>nalazi se u nizinskoj Hrvatskoj</a:t>
            </a:r>
          </a:p>
          <a:p>
            <a:r>
              <a:rPr lang="hr-HR" sz="2800" dirty="0" smtClean="0"/>
              <a:t> POVRŠINA:641 km</a:t>
            </a:r>
            <a:r>
              <a:rPr lang="hr-HR" sz="2800" baseline="30000" dirty="0" smtClean="0"/>
              <a:t>2</a:t>
            </a:r>
          </a:p>
          <a:p>
            <a:r>
              <a:rPr lang="hr-HR" sz="2800" baseline="30000" dirty="0" smtClean="0"/>
              <a:t> </a:t>
            </a:r>
            <a:r>
              <a:rPr lang="hr-HR" sz="2800" dirty="0" smtClean="0"/>
              <a:t>STANOVNIŠTVO: 790.017 stanovnika(2011.g.)</a:t>
            </a:r>
          </a:p>
          <a:p>
            <a:r>
              <a:rPr lang="hr-HR" sz="2800" dirty="0" smtClean="0"/>
              <a:t> GUSTOĆA NASELJENOSTI:1232 stan./km</a:t>
            </a:r>
            <a:r>
              <a:rPr lang="hr-HR" sz="2800" baseline="30000" dirty="0" smtClean="0"/>
              <a:t>2</a:t>
            </a:r>
          </a:p>
          <a:p>
            <a:r>
              <a:rPr lang="hr-HR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GRADONAČELNIK:MILAN BANDIĆ(trenutni)</a:t>
            </a:r>
          </a:p>
          <a:p>
            <a:endParaRPr lang="hr-HR" sz="2800" baseline="30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endParaRPr lang="hr-HR" sz="2800" dirty="0" smtClean="0">
              <a:cs typeface="Arial" pitchFamily="34" charset="0"/>
            </a:endParaRPr>
          </a:p>
          <a:p>
            <a:pPr>
              <a:buNone/>
            </a:pPr>
            <a:endParaRPr lang="hr-HR" sz="2800" baseline="30000" dirty="0" smtClean="0"/>
          </a:p>
          <a:p>
            <a:pPr>
              <a:buNone/>
            </a:pPr>
            <a:endParaRPr lang="hr-HR" baseline="30000" dirty="0" smtClean="0"/>
          </a:p>
          <a:p>
            <a:pPr algn="ctr">
              <a:buNone/>
            </a:pPr>
            <a:endParaRPr lang="hr-HR" baseline="30000" dirty="0" smtClean="0">
              <a:latin typeface="+mj-lt"/>
            </a:endParaRPr>
          </a:p>
        </p:txBody>
      </p:sp>
      <p:pic>
        <p:nvPicPr>
          <p:cNvPr id="2050" name="Picture 2" descr="Slikovni rezultat za grb grada zagreb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764704"/>
            <a:ext cx="3160012" cy="1584176"/>
          </a:xfrm>
          <a:prstGeom prst="rect">
            <a:avLst/>
          </a:prstGeom>
          <a:noFill/>
        </p:spPr>
      </p:pic>
      <p:pic>
        <p:nvPicPr>
          <p:cNvPr id="2051" name="Picture 3" descr="Slikovni rezultat za ZAGREB LJUD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2348880"/>
            <a:ext cx="2699792" cy="2029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Slikovni rezultat za grad zagreb karta hrvatsk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4437111"/>
            <a:ext cx="2664296" cy="2356877"/>
          </a:xfrm>
          <a:prstGeom prst="rect">
            <a:avLst/>
          </a:prstGeom>
          <a:noFill/>
        </p:spPr>
      </p:pic>
      <p:cxnSp>
        <p:nvCxnSpPr>
          <p:cNvPr id="9" name="Ravni poveznik 8"/>
          <p:cNvCxnSpPr/>
          <p:nvPr/>
        </p:nvCxnSpPr>
        <p:spPr>
          <a:xfrm>
            <a:off x="6372200" y="4869160"/>
            <a:ext cx="648072" cy="7200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23528" y="836712"/>
            <a:ext cx="4536504" cy="4824536"/>
          </a:xfrm>
        </p:spPr>
        <p:txBody>
          <a:bodyPr>
            <a:normAutofit fontScale="62500" lnSpcReduction="20000"/>
          </a:bodyPr>
          <a:lstStyle/>
          <a:p>
            <a:r>
              <a:rPr lang="hr-HR" sz="5200" dirty="0" smtClean="0"/>
              <a:t>SASTOJI SE OD:</a:t>
            </a:r>
          </a:p>
          <a:p>
            <a:pPr>
              <a:buNone/>
            </a:pPr>
            <a:r>
              <a:rPr lang="hr-HR" sz="5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- </a:t>
            </a:r>
            <a:r>
              <a:rPr lang="hr-HR" sz="5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17 gradskih četvrti</a:t>
            </a:r>
          </a:p>
          <a:p>
            <a:pPr>
              <a:buNone/>
            </a:pPr>
            <a:r>
              <a:rPr lang="hr-HR" sz="5200" dirty="0" smtClean="0"/>
              <a:t> </a:t>
            </a:r>
            <a:r>
              <a:rPr lang="hr-HR" sz="5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 </a:t>
            </a:r>
            <a:r>
              <a:rPr lang="hr-HR" sz="5200" dirty="0" smtClean="0"/>
              <a:t> 70 naselja-</a:t>
            </a:r>
            <a:r>
              <a:rPr lang="hr-HR" sz="5200" dirty="0" err="1" smtClean="0"/>
              <a:t>Adamovec</a:t>
            </a:r>
            <a:r>
              <a:rPr lang="hr-HR" sz="5200" dirty="0" smtClean="0"/>
              <a:t>, </a:t>
            </a:r>
            <a:r>
              <a:rPr lang="hr-HR" sz="5200" dirty="0" err="1" smtClean="0"/>
              <a:t>Belovar</a:t>
            </a:r>
            <a:r>
              <a:rPr lang="hr-HR" sz="5200" dirty="0" smtClean="0"/>
              <a:t>, </a:t>
            </a:r>
            <a:r>
              <a:rPr lang="hr-HR" sz="5200" dirty="0" err="1" smtClean="0"/>
              <a:t>Kašina</a:t>
            </a:r>
            <a:r>
              <a:rPr lang="hr-HR" sz="5200" dirty="0" smtClean="0"/>
              <a:t>,Markovo polje,</a:t>
            </a:r>
            <a:r>
              <a:rPr lang="hr-HR" sz="5200" dirty="0" err="1" smtClean="0"/>
              <a:t>Šimunčevec</a:t>
            </a:r>
            <a:r>
              <a:rPr lang="hr-HR" sz="5200" dirty="0" smtClean="0"/>
              <a:t>, </a:t>
            </a:r>
            <a:r>
              <a:rPr lang="hr-HR" sz="5200" dirty="0" err="1" smtClean="0"/>
              <a:t>Vurnovec</a:t>
            </a:r>
            <a:r>
              <a:rPr lang="hr-HR" sz="5200" dirty="0" smtClean="0"/>
              <a:t>…</a:t>
            </a:r>
            <a:endParaRPr lang="hr-HR" sz="5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hr-HR" sz="5200" dirty="0" smtClean="0"/>
          </a:p>
          <a:p>
            <a:endParaRPr lang="hr-HR" dirty="0" smtClean="0"/>
          </a:p>
          <a:p>
            <a:pPr>
              <a:buFont typeface="Arial" pitchFamily="34" charset="0"/>
              <a:buChar char="•"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 smtClean="0"/>
              <a:t> </a:t>
            </a:r>
          </a:p>
          <a:p>
            <a:pPr>
              <a:buFont typeface="Arial" pitchFamily="34" charset="0"/>
              <a:buChar char="•"/>
            </a:pPr>
            <a:endParaRPr lang="hr-HR" dirty="0"/>
          </a:p>
        </p:txBody>
      </p:sp>
      <p:graphicFrame>
        <p:nvGraphicFramePr>
          <p:cNvPr id="6" name="Tablica 5"/>
          <p:cNvGraphicFramePr>
            <a:graphicFrameLocks noGrp="1"/>
          </p:cNvGraphicFramePr>
          <p:nvPr/>
        </p:nvGraphicFramePr>
        <p:xfrm>
          <a:off x="4827235" y="764704"/>
          <a:ext cx="4316765" cy="5616630"/>
        </p:xfrm>
        <a:graphic>
          <a:graphicData uri="http://schemas.openxmlformats.org/drawingml/2006/table">
            <a:tbl>
              <a:tblPr/>
              <a:tblGrid>
                <a:gridCol w="863353"/>
                <a:gridCol w="863353"/>
                <a:gridCol w="863353"/>
                <a:gridCol w="863353"/>
                <a:gridCol w="863353"/>
              </a:tblGrid>
              <a:tr h="497570">
                <a:tc>
                  <a:txBody>
                    <a:bodyPr/>
                    <a:lstStyle/>
                    <a:p>
                      <a:endParaRPr lang="hr-HR" sz="700" dirty="0"/>
                    </a:p>
                  </a:txBody>
                  <a:tcPr marL="15255" marR="15255" marT="15255" marB="152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700"/>
                        <a:t>Gradska četvrt</a:t>
                      </a:r>
                    </a:p>
                  </a:txBody>
                  <a:tcPr marL="15255" marR="15255" marT="15255" marB="152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700" dirty="0"/>
                        <a:t>Površina</a:t>
                      </a:r>
                      <a:br>
                        <a:rPr lang="hr-HR" sz="700" dirty="0"/>
                      </a:br>
                      <a:r>
                        <a:rPr lang="hr-HR" sz="700" dirty="0"/>
                        <a:t>(</a:t>
                      </a:r>
                      <a:r>
                        <a:rPr lang="hr-HR" sz="7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km²</a:t>
                      </a:r>
                      <a:r>
                        <a:rPr lang="hr-HR" sz="700" dirty="0"/>
                        <a:t>)</a:t>
                      </a:r>
                    </a:p>
                  </a:txBody>
                  <a:tcPr marL="15255" marR="15255" marT="15255" marB="152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700" dirty="0"/>
                        <a:t>Stanovništvo</a:t>
                      </a:r>
                      <a:br>
                        <a:rPr lang="hr-HR" sz="700" dirty="0"/>
                      </a:br>
                      <a:r>
                        <a:rPr lang="hr-HR" sz="700" dirty="0"/>
                        <a:t>(2011.)</a:t>
                      </a:r>
                    </a:p>
                  </a:txBody>
                  <a:tcPr marL="15255" marR="15255" marT="15255" marB="152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700"/>
                        <a:t>Gustoća</a:t>
                      </a:r>
                      <a:br>
                        <a:rPr lang="hr-HR" sz="700"/>
                      </a:br>
                      <a:r>
                        <a:rPr lang="hr-HR" sz="700"/>
                        <a:t>stanovnika</a:t>
                      </a:r>
                    </a:p>
                  </a:txBody>
                  <a:tcPr marL="15255" marR="15255" marT="15255" marB="152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</a:tr>
              <a:tr h="193967">
                <a:tc>
                  <a:txBody>
                    <a:bodyPr/>
                    <a:lstStyle/>
                    <a:p>
                      <a:r>
                        <a:rPr lang="hr-HR" sz="700"/>
                        <a:t>1.</a:t>
                      </a:r>
                    </a:p>
                  </a:txBody>
                  <a:tcPr marL="15255" marR="15255" marT="15255" marB="152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7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Donji</a:t>
                      </a:r>
                      <a:r>
                        <a:rPr lang="hr-HR" sz="7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grad</a:t>
                      </a:r>
                      <a:endParaRPr lang="hr-HR" sz="7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15255" marR="15255" marT="15255" marB="152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700"/>
                        <a:t>3</a:t>
                      </a:r>
                    </a:p>
                  </a:txBody>
                  <a:tcPr marL="15255" marR="15255" marT="15255" marB="152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700"/>
                        <a:t>37.024</a:t>
                      </a:r>
                    </a:p>
                  </a:txBody>
                  <a:tcPr marL="15255" marR="15255" marT="15255" marB="152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700"/>
                        <a:t>12.341</a:t>
                      </a:r>
                    </a:p>
                  </a:txBody>
                  <a:tcPr marL="15255" marR="15255" marT="15255" marB="152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97570">
                <a:tc>
                  <a:txBody>
                    <a:bodyPr/>
                    <a:lstStyle/>
                    <a:p>
                      <a:r>
                        <a:rPr lang="hr-HR" sz="700"/>
                        <a:t>2.</a:t>
                      </a:r>
                    </a:p>
                  </a:txBody>
                  <a:tcPr marL="15255" marR="15255" marT="15255" marB="152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7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Gornji grad - </a:t>
                      </a:r>
                      <a:r>
                        <a:rPr lang="hr-HR" sz="700" u="none" strike="noStrike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Medveščak</a:t>
                      </a:r>
                      <a:endParaRPr lang="hr-HR" sz="7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15255" marR="15255" marT="15255" marB="152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700"/>
                        <a:t>10</a:t>
                      </a:r>
                    </a:p>
                  </a:txBody>
                  <a:tcPr marL="15255" marR="15255" marT="15255" marB="152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700"/>
                        <a:t>30.962</a:t>
                      </a:r>
                    </a:p>
                  </a:txBody>
                  <a:tcPr marL="15255" marR="15255" marT="15255" marB="152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700"/>
                        <a:t>3.096</a:t>
                      </a:r>
                    </a:p>
                  </a:txBody>
                  <a:tcPr marL="15255" marR="15255" marT="15255" marB="152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93967">
                <a:tc>
                  <a:txBody>
                    <a:bodyPr/>
                    <a:lstStyle/>
                    <a:p>
                      <a:r>
                        <a:rPr lang="hr-HR" sz="7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3.</a:t>
                      </a:r>
                    </a:p>
                  </a:txBody>
                  <a:tcPr marL="15255" marR="15255" marT="15255" marB="152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7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Trnje</a:t>
                      </a:r>
                      <a:endParaRPr lang="hr-HR" sz="7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15255" marR="15255" marT="15255" marB="152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700"/>
                        <a:t>7</a:t>
                      </a:r>
                    </a:p>
                  </a:txBody>
                  <a:tcPr marL="15255" marR="15255" marT="15255" marB="152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700"/>
                        <a:t>42.282</a:t>
                      </a:r>
                    </a:p>
                  </a:txBody>
                  <a:tcPr marL="15255" marR="15255" marT="15255" marB="152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700"/>
                        <a:t>6.040</a:t>
                      </a:r>
                    </a:p>
                  </a:txBody>
                  <a:tcPr marL="15255" marR="15255" marT="15255" marB="152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93967">
                <a:tc>
                  <a:txBody>
                    <a:bodyPr/>
                    <a:lstStyle/>
                    <a:p>
                      <a:r>
                        <a:rPr lang="hr-HR" sz="700"/>
                        <a:t>4.</a:t>
                      </a:r>
                    </a:p>
                  </a:txBody>
                  <a:tcPr marL="15255" marR="15255" marT="15255" marB="152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7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Maksimir</a:t>
                      </a:r>
                      <a:endParaRPr lang="hr-HR" sz="7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15255" marR="15255" marT="15255" marB="152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700"/>
                        <a:t>14</a:t>
                      </a:r>
                    </a:p>
                  </a:txBody>
                  <a:tcPr marL="15255" marR="15255" marT="15255" marB="152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700"/>
                        <a:t>48.902</a:t>
                      </a:r>
                    </a:p>
                  </a:txBody>
                  <a:tcPr marL="15255" marR="15255" marT="15255" marB="152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700"/>
                        <a:t>3.493</a:t>
                      </a:r>
                    </a:p>
                  </a:txBody>
                  <a:tcPr marL="15255" marR="15255" marT="15255" marB="152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45769">
                <a:tc>
                  <a:txBody>
                    <a:bodyPr/>
                    <a:lstStyle/>
                    <a:p>
                      <a:r>
                        <a:rPr lang="hr-HR" sz="7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5.</a:t>
                      </a:r>
                    </a:p>
                  </a:txBody>
                  <a:tcPr marL="15255" marR="15255" marT="15255" marB="152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7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Peščenica - Žitnjak</a:t>
                      </a:r>
                      <a:endParaRPr lang="hr-HR" sz="7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15255" marR="15255" marT="15255" marB="152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700"/>
                        <a:t>35</a:t>
                      </a:r>
                    </a:p>
                  </a:txBody>
                  <a:tcPr marL="15255" marR="15255" marT="15255" marB="152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700"/>
                        <a:t>56.487</a:t>
                      </a:r>
                    </a:p>
                  </a:txBody>
                  <a:tcPr marL="15255" marR="15255" marT="15255" marB="152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700"/>
                        <a:t>1.614</a:t>
                      </a:r>
                    </a:p>
                  </a:txBody>
                  <a:tcPr marL="15255" marR="15255" marT="15255" marB="152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97570">
                <a:tc>
                  <a:txBody>
                    <a:bodyPr/>
                    <a:lstStyle/>
                    <a:p>
                      <a:r>
                        <a:rPr lang="hr-HR" sz="700"/>
                        <a:t>6.</a:t>
                      </a:r>
                    </a:p>
                  </a:txBody>
                  <a:tcPr marL="15255" marR="15255" marT="15255" marB="152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7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Novi Zagreb - istok</a:t>
                      </a:r>
                      <a:endParaRPr lang="hr-HR" sz="7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15255" marR="15255" marT="15255" marB="152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700" dirty="0"/>
                        <a:t>17</a:t>
                      </a:r>
                    </a:p>
                  </a:txBody>
                  <a:tcPr marL="15255" marR="15255" marT="15255" marB="152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700" dirty="0"/>
                        <a:t>59.055</a:t>
                      </a:r>
                    </a:p>
                  </a:txBody>
                  <a:tcPr marL="15255" marR="15255" marT="15255" marB="152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700" dirty="0"/>
                        <a:t>3.474</a:t>
                      </a:r>
                    </a:p>
                  </a:txBody>
                  <a:tcPr marL="15255" marR="15255" marT="15255" marB="152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97570">
                <a:tc>
                  <a:txBody>
                    <a:bodyPr/>
                    <a:lstStyle/>
                    <a:p>
                      <a:r>
                        <a:rPr lang="hr-HR" sz="700"/>
                        <a:t>7.</a:t>
                      </a:r>
                    </a:p>
                  </a:txBody>
                  <a:tcPr marL="15255" marR="15255" marT="15255" marB="152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7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Novi Zagreb - zapad</a:t>
                      </a:r>
                      <a:endParaRPr lang="hr-HR" sz="7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15255" marR="15255" marT="15255" marB="152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700"/>
                        <a:t>63</a:t>
                      </a:r>
                    </a:p>
                  </a:txBody>
                  <a:tcPr marL="15255" marR="15255" marT="15255" marB="152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700"/>
                        <a:t>58.103</a:t>
                      </a:r>
                    </a:p>
                  </a:txBody>
                  <a:tcPr marL="15255" marR="15255" marT="15255" marB="152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700"/>
                        <a:t>922</a:t>
                      </a:r>
                    </a:p>
                  </a:txBody>
                  <a:tcPr marL="15255" marR="15255" marT="15255" marB="152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45769">
                <a:tc>
                  <a:txBody>
                    <a:bodyPr/>
                    <a:lstStyle/>
                    <a:p>
                      <a:r>
                        <a:rPr lang="hr-HR" sz="700"/>
                        <a:t>8.</a:t>
                      </a:r>
                    </a:p>
                  </a:txBody>
                  <a:tcPr marL="15255" marR="15255" marT="15255" marB="152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7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Trešnjevka - sjever</a:t>
                      </a:r>
                      <a:endParaRPr lang="hr-HR" sz="7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15255" marR="15255" marT="15255" marB="152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700"/>
                        <a:t>6</a:t>
                      </a:r>
                    </a:p>
                  </a:txBody>
                  <a:tcPr marL="15255" marR="15255" marT="15255" marB="152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700"/>
                        <a:t>55.425</a:t>
                      </a:r>
                    </a:p>
                  </a:txBody>
                  <a:tcPr marL="15255" marR="15255" marT="15255" marB="152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700"/>
                        <a:t>9.238</a:t>
                      </a:r>
                    </a:p>
                  </a:txBody>
                  <a:tcPr marL="15255" marR="15255" marT="15255" marB="152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45769">
                <a:tc>
                  <a:txBody>
                    <a:bodyPr/>
                    <a:lstStyle/>
                    <a:p>
                      <a:r>
                        <a:rPr lang="hr-HR" sz="700"/>
                        <a:t>9.</a:t>
                      </a:r>
                    </a:p>
                  </a:txBody>
                  <a:tcPr marL="15255" marR="15255" marT="15255" marB="152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7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Trešnjevka - jug</a:t>
                      </a:r>
                      <a:endParaRPr lang="hr-HR" sz="7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15255" marR="15255" marT="15255" marB="152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700"/>
                        <a:t>10</a:t>
                      </a:r>
                    </a:p>
                  </a:txBody>
                  <a:tcPr marL="15255" marR="15255" marT="15255" marB="152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700"/>
                        <a:t>66.674</a:t>
                      </a:r>
                    </a:p>
                  </a:txBody>
                  <a:tcPr marL="15255" marR="15255" marT="15255" marB="152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700"/>
                        <a:t>6.667</a:t>
                      </a:r>
                    </a:p>
                  </a:txBody>
                  <a:tcPr marL="15255" marR="15255" marT="15255" marB="152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93967">
                <a:tc>
                  <a:txBody>
                    <a:bodyPr/>
                    <a:lstStyle/>
                    <a:p>
                      <a:r>
                        <a:rPr lang="hr-HR" sz="700"/>
                        <a:t>10.</a:t>
                      </a:r>
                    </a:p>
                  </a:txBody>
                  <a:tcPr marL="15255" marR="15255" marT="15255" marB="152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7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Črnomerec</a:t>
                      </a:r>
                      <a:endParaRPr lang="hr-HR" sz="7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15255" marR="15255" marT="15255" marB="152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700"/>
                        <a:t>24</a:t>
                      </a:r>
                    </a:p>
                  </a:txBody>
                  <a:tcPr marL="15255" marR="15255" marT="15255" marB="152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700"/>
                        <a:t>38.546</a:t>
                      </a:r>
                    </a:p>
                  </a:txBody>
                  <a:tcPr marL="15255" marR="15255" marT="15255" marB="152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700"/>
                        <a:t>1.606</a:t>
                      </a:r>
                    </a:p>
                  </a:txBody>
                  <a:tcPr marL="15255" marR="15255" marT="15255" marB="152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45769">
                <a:tc>
                  <a:txBody>
                    <a:bodyPr/>
                    <a:lstStyle/>
                    <a:p>
                      <a:r>
                        <a:rPr lang="hr-HR" sz="700"/>
                        <a:t>11.</a:t>
                      </a:r>
                    </a:p>
                  </a:txBody>
                  <a:tcPr marL="15255" marR="15255" marT="15255" marB="152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70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Gornja</a:t>
                      </a:r>
                      <a:r>
                        <a:rPr lang="hr-HR" sz="700" u="none" strike="noStrike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hr-HR" sz="70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Dubrava</a:t>
                      </a:r>
                      <a:endParaRPr lang="hr-HR" sz="7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15255" marR="15255" marT="15255" marB="152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700"/>
                        <a:t>40</a:t>
                      </a:r>
                    </a:p>
                  </a:txBody>
                  <a:tcPr marL="15255" marR="15255" marT="15255" marB="152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700"/>
                        <a:t>61.841</a:t>
                      </a:r>
                    </a:p>
                  </a:txBody>
                  <a:tcPr marL="15255" marR="15255" marT="15255" marB="152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700"/>
                        <a:t>1.546</a:t>
                      </a:r>
                    </a:p>
                  </a:txBody>
                  <a:tcPr marL="15255" marR="15255" marT="15255" marB="152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45769">
                <a:tc>
                  <a:txBody>
                    <a:bodyPr/>
                    <a:lstStyle/>
                    <a:p>
                      <a:r>
                        <a:rPr lang="hr-HR" sz="700"/>
                        <a:t>12.</a:t>
                      </a:r>
                    </a:p>
                  </a:txBody>
                  <a:tcPr marL="15255" marR="15255" marT="15255" marB="152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7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Donja Dubrava</a:t>
                      </a:r>
                      <a:endParaRPr lang="hr-HR" sz="7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15255" marR="15255" marT="15255" marB="152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700"/>
                        <a:t>11</a:t>
                      </a:r>
                    </a:p>
                  </a:txBody>
                  <a:tcPr marL="15255" marR="15255" marT="15255" marB="152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700"/>
                        <a:t>36.363</a:t>
                      </a:r>
                    </a:p>
                  </a:txBody>
                  <a:tcPr marL="15255" marR="15255" marT="15255" marB="152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700"/>
                        <a:t>3.306</a:t>
                      </a:r>
                    </a:p>
                  </a:txBody>
                  <a:tcPr marL="15255" marR="15255" marT="15255" marB="152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93967">
                <a:tc>
                  <a:txBody>
                    <a:bodyPr/>
                    <a:lstStyle/>
                    <a:p>
                      <a:r>
                        <a:rPr lang="hr-HR" sz="700"/>
                        <a:t>13.</a:t>
                      </a:r>
                    </a:p>
                  </a:txBody>
                  <a:tcPr marL="15255" marR="15255" marT="15255" marB="152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70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Stenjevec</a:t>
                      </a:r>
                      <a:endParaRPr lang="hr-HR" sz="7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15255" marR="15255" marT="15255" marB="152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700"/>
                        <a:t>12</a:t>
                      </a:r>
                    </a:p>
                  </a:txBody>
                  <a:tcPr marL="15255" marR="15255" marT="15255" marB="152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700"/>
                        <a:t>51.390</a:t>
                      </a:r>
                    </a:p>
                  </a:txBody>
                  <a:tcPr marL="15255" marR="15255" marT="15255" marB="152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700"/>
                        <a:t>4.283</a:t>
                      </a:r>
                    </a:p>
                  </a:txBody>
                  <a:tcPr marL="15255" marR="15255" marT="15255" marB="152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45769">
                <a:tc>
                  <a:txBody>
                    <a:bodyPr/>
                    <a:lstStyle/>
                    <a:p>
                      <a:r>
                        <a:rPr lang="hr-HR" sz="700"/>
                        <a:t>14.</a:t>
                      </a:r>
                    </a:p>
                  </a:txBody>
                  <a:tcPr marL="15255" marR="15255" marT="15255" marB="152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7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Podsused - Vrapče</a:t>
                      </a:r>
                      <a:endParaRPr lang="hr-HR" sz="7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15255" marR="15255" marT="15255" marB="152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700" dirty="0"/>
                        <a:t>36</a:t>
                      </a:r>
                    </a:p>
                  </a:txBody>
                  <a:tcPr marL="15255" marR="15255" marT="15255" marB="152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700"/>
                        <a:t>45.759</a:t>
                      </a:r>
                    </a:p>
                  </a:txBody>
                  <a:tcPr marL="15255" marR="15255" marT="15255" marB="152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700"/>
                        <a:t>1.271</a:t>
                      </a:r>
                    </a:p>
                  </a:txBody>
                  <a:tcPr marL="15255" marR="15255" marT="15255" marB="152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93967">
                <a:tc>
                  <a:txBody>
                    <a:bodyPr/>
                    <a:lstStyle/>
                    <a:p>
                      <a:r>
                        <a:rPr lang="hr-HR" sz="700"/>
                        <a:t>15.</a:t>
                      </a:r>
                    </a:p>
                  </a:txBody>
                  <a:tcPr marL="15255" marR="15255" marT="15255" marB="152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70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Podsljeme</a:t>
                      </a:r>
                      <a:endParaRPr lang="hr-HR" sz="7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15255" marR="15255" marT="15255" marB="152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700"/>
                        <a:t>60</a:t>
                      </a:r>
                    </a:p>
                  </a:txBody>
                  <a:tcPr marL="15255" marR="15255" marT="15255" marB="152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700"/>
                        <a:t>19.165</a:t>
                      </a:r>
                    </a:p>
                  </a:txBody>
                  <a:tcPr marL="15255" marR="15255" marT="15255" marB="152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700"/>
                        <a:t>319</a:t>
                      </a:r>
                    </a:p>
                  </a:txBody>
                  <a:tcPr marL="15255" marR="15255" marT="15255" marB="152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93967">
                <a:tc>
                  <a:txBody>
                    <a:bodyPr/>
                    <a:lstStyle/>
                    <a:p>
                      <a:r>
                        <a:rPr lang="hr-HR" sz="700"/>
                        <a:t>16.</a:t>
                      </a:r>
                    </a:p>
                  </a:txBody>
                  <a:tcPr marL="15255" marR="15255" marT="15255" marB="152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7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Sesvete</a:t>
                      </a:r>
                      <a:endParaRPr lang="hr-HR" sz="7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15255" marR="15255" marT="15255" marB="152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700"/>
                        <a:t>165</a:t>
                      </a:r>
                    </a:p>
                  </a:txBody>
                  <a:tcPr marL="15255" marR="15255" marT="15255" marB="152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700"/>
                        <a:t>70.009</a:t>
                      </a:r>
                    </a:p>
                  </a:txBody>
                  <a:tcPr marL="15255" marR="15255" marT="15255" marB="152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700"/>
                        <a:t>424</a:t>
                      </a:r>
                    </a:p>
                  </a:txBody>
                  <a:tcPr marL="15255" marR="15255" marT="15255" marB="152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93967">
                <a:tc>
                  <a:txBody>
                    <a:bodyPr/>
                    <a:lstStyle/>
                    <a:p>
                      <a:r>
                        <a:rPr lang="hr-HR" sz="700" dirty="0"/>
                        <a:t>17.</a:t>
                      </a:r>
                    </a:p>
                  </a:txBody>
                  <a:tcPr marL="15255" marR="15255" marT="15255" marB="152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7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Brezovica</a:t>
                      </a:r>
                      <a:endParaRPr lang="hr-HR" sz="7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15255" marR="15255" marT="15255" marB="152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700"/>
                        <a:t>127</a:t>
                      </a:r>
                    </a:p>
                  </a:txBody>
                  <a:tcPr marL="15255" marR="15255" marT="15255" marB="152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700"/>
                        <a:t>12.030</a:t>
                      </a:r>
                    </a:p>
                  </a:txBody>
                  <a:tcPr marL="15255" marR="15255" marT="15255" marB="152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700" dirty="0"/>
                        <a:t>95</a:t>
                      </a:r>
                    </a:p>
                  </a:txBody>
                  <a:tcPr marL="15255" marR="15255" marT="15255" marB="1525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pic>
        <p:nvPicPr>
          <p:cNvPr id="4098" name="Picture 2" descr="Slikovni rezultat za markovo polje naselj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980" y="3933056"/>
            <a:ext cx="2363788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idx="1"/>
          </p:nvPr>
        </p:nvSpPr>
        <p:spPr>
          <a:xfrm>
            <a:off x="323528" y="908720"/>
            <a:ext cx="4032448" cy="5487987"/>
          </a:xfrm>
        </p:spPr>
        <p:txBody>
          <a:bodyPr>
            <a:normAutofit fontScale="97500"/>
          </a:bodyPr>
          <a:lstStyle/>
          <a:p>
            <a:r>
              <a:rPr lang="hr-HR" sz="2800" dirty="0" smtClean="0"/>
              <a:t>DAN GRADA : 31.svibnja</a:t>
            </a:r>
          </a:p>
          <a:p>
            <a:r>
              <a:rPr lang="hr-HR" sz="2800" dirty="0" smtClean="0"/>
              <a:t> ZAŠTITNIK : Majka Božja od kamenitih vrata</a:t>
            </a:r>
          </a:p>
          <a:p>
            <a:r>
              <a:rPr lang="hr-HR" sz="2800" dirty="0" smtClean="0"/>
              <a:t>POŠTANSKI BR.:10 000</a:t>
            </a:r>
          </a:p>
          <a:p>
            <a:r>
              <a:rPr lang="hr-HR" sz="2800" dirty="0" smtClean="0"/>
              <a:t> AUTOOZNAKA :ZG</a:t>
            </a:r>
          </a:p>
          <a:p>
            <a:endParaRPr lang="hr-HR" dirty="0"/>
          </a:p>
        </p:txBody>
      </p:sp>
      <p:pic>
        <p:nvPicPr>
          <p:cNvPr id="5" name="Picture 4" descr="Slikovni rezultat za dan grada zagreb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908720"/>
            <a:ext cx="2448272" cy="1632978"/>
          </a:xfrm>
          <a:prstGeom prst="rect">
            <a:avLst/>
          </a:prstGeom>
          <a:noFill/>
        </p:spPr>
      </p:pic>
      <p:pic>
        <p:nvPicPr>
          <p:cNvPr id="6" name="Picture 2" descr="Slikovni rezultat za majka božja od kamenitih vra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708920"/>
            <a:ext cx="3347864" cy="2159912"/>
          </a:xfrm>
          <a:prstGeom prst="rect">
            <a:avLst/>
          </a:prstGeom>
          <a:noFill/>
        </p:spPr>
      </p:pic>
      <p:pic>
        <p:nvPicPr>
          <p:cNvPr id="7" name="Picture 2" descr="Slikovni rezultat za ZAGREB REGISTRACIJ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5589240"/>
            <a:ext cx="4606433" cy="1090998"/>
          </a:xfrm>
          <a:prstGeom prst="rect">
            <a:avLst/>
          </a:prstGeom>
          <a:noFill/>
        </p:spPr>
      </p:pic>
      <p:pic>
        <p:nvPicPr>
          <p:cNvPr id="2050" name="Picture 2" descr="Slikovni rezultat za majka božja od kamenitih vrat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764704"/>
            <a:ext cx="2374408" cy="1584176"/>
          </a:xfrm>
          <a:prstGeom prst="rect">
            <a:avLst/>
          </a:prstGeom>
          <a:noFill/>
        </p:spPr>
      </p:pic>
      <p:pic>
        <p:nvPicPr>
          <p:cNvPr id="2052" name="Picture 4" descr="Slikovni rezultat za dan grada zagreb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4293096"/>
            <a:ext cx="3950857" cy="24353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3384376" cy="1143000"/>
          </a:xfrm>
        </p:spPr>
        <p:txBody>
          <a:bodyPr/>
          <a:lstStyle/>
          <a:p>
            <a:r>
              <a:rPr lang="hr-HR" dirty="0" smtClean="0"/>
              <a:t>POVIJEST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484784"/>
            <a:ext cx="4402832" cy="4839816"/>
          </a:xfrm>
        </p:spPr>
        <p:txBody>
          <a:bodyPr/>
          <a:lstStyle/>
          <a:p>
            <a:r>
              <a:rPr lang="hr-HR" dirty="0" smtClean="0"/>
              <a:t>arheološka istraživanja dokazuju postojanje života oko današnjeg Zagreba već u kamenom dobu, oko       35 000 godina </a:t>
            </a:r>
            <a:r>
              <a:rPr lang="hr-HR" dirty="0" err="1" smtClean="0"/>
              <a:t>pr</a:t>
            </a:r>
            <a:r>
              <a:rPr lang="hr-HR" dirty="0" smtClean="0"/>
              <a:t>. Kr.</a:t>
            </a:r>
          </a:p>
          <a:p>
            <a:r>
              <a:rPr lang="hr-HR" dirty="0" smtClean="0"/>
              <a:t> </a:t>
            </a:r>
            <a:r>
              <a:rPr lang="pl-PL" dirty="0" smtClean="0"/>
              <a:t> kasniji nalazi dokazuju naseljavanje :</a:t>
            </a:r>
          </a:p>
          <a:p>
            <a:pPr>
              <a:buNone/>
            </a:pPr>
            <a:r>
              <a:rPr lang="pl-PL" dirty="0" smtClean="0"/>
              <a:t>    </a:t>
            </a:r>
            <a:r>
              <a:rPr lang="pl-PL" dirty="0" smtClean="0">
                <a:solidFill>
                  <a:srgbClr val="00B0F0"/>
                </a:solidFill>
              </a:rPr>
              <a:t> - </a:t>
            </a:r>
            <a:r>
              <a:rPr lang="pl-PL" dirty="0" smtClean="0"/>
              <a:t>Ilira</a:t>
            </a:r>
          </a:p>
          <a:p>
            <a:pPr>
              <a:buNone/>
            </a:pPr>
            <a:r>
              <a:rPr lang="pl-PL" dirty="0" smtClean="0"/>
              <a:t>     </a:t>
            </a:r>
            <a:r>
              <a:rPr lang="pl-PL" dirty="0" smtClean="0">
                <a:solidFill>
                  <a:srgbClr val="00B0F0"/>
                </a:solidFill>
              </a:rPr>
              <a:t>- </a:t>
            </a:r>
            <a:r>
              <a:rPr lang="pl-PL" dirty="0" smtClean="0"/>
              <a:t>Kelta(</a:t>
            </a:r>
            <a:r>
              <a:rPr lang="hr-HR" dirty="0" smtClean="0"/>
              <a:t>4. stoljeću </a:t>
            </a:r>
            <a:r>
              <a:rPr lang="hr-HR" dirty="0" err="1" smtClean="0"/>
              <a:t>pr</a:t>
            </a:r>
            <a:r>
              <a:rPr lang="hr-HR" dirty="0" smtClean="0"/>
              <a:t>. Kr. )</a:t>
            </a:r>
          </a:p>
          <a:p>
            <a:endParaRPr lang="hr-HR" dirty="0"/>
          </a:p>
        </p:txBody>
      </p:sp>
      <p:sp>
        <p:nvSpPr>
          <p:cNvPr id="20482" name="AutoShape 2" descr="Slikovni rezultat za kel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0484" name="AutoShape 4" descr="Slikovni rezultat za kel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0486" name="AutoShape 6" descr="Slikovni rezultat za kel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0488" name="AutoShape 8" descr="Slikovni rezultat za kel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20490" name="Picture 10" descr="Povezana sli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836712"/>
            <a:ext cx="2660394" cy="1800200"/>
          </a:xfrm>
          <a:prstGeom prst="rect">
            <a:avLst/>
          </a:prstGeom>
          <a:noFill/>
        </p:spPr>
      </p:pic>
      <p:pic>
        <p:nvPicPr>
          <p:cNvPr id="20492" name="Picture 12" descr="Slikovni rezultat za ilir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3" y="2708921"/>
            <a:ext cx="2952328" cy="1911984"/>
          </a:xfrm>
          <a:prstGeom prst="rect">
            <a:avLst/>
          </a:prstGeom>
          <a:noFill/>
        </p:spPr>
      </p:pic>
      <p:pic>
        <p:nvPicPr>
          <p:cNvPr id="20494" name="Picture 14" descr="Slikovni rezultat za ilir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4653136"/>
            <a:ext cx="2257425" cy="2019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908720"/>
            <a:ext cx="4258816" cy="5415880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povijesnu jezgru nastao je u srednjem vijeku na dvama brežuljcima:  </a:t>
            </a:r>
          </a:p>
          <a:p>
            <a:pPr>
              <a:buNone/>
            </a:pPr>
            <a:r>
              <a:rPr lang="hr-HR" dirty="0" smtClean="0"/>
              <a:t>     </a:t>
            </a:r>
            <a:r>
              <a:rPr lang="hr-HR" dirty="0" smtClean="0">
                <a:solidFill>
                  <a:srgbClr val="00B0F0"/>
                </a:solidFill>
              </a:rPr>
              <a:t> -</a:t>
            </a:r>
            <a:r>
              <a:rPr lang="hr-HR" dirty="0" smtClean="0"/>
              <a:t>svjetovnom </a:t>
            </a:r>
            <a:r>
              <a:rPr lang="hr-HR" dirty="0" err="1" smtClean="0"/>
              <a:t>Gradecu</a:t>
            </a:r>
            <a:r>
              <a:rPr lang="hr-HR" dirty="0" smtClean="0"/>
              <a:t>, današnji Gornji grad </a:t>
            </a:r>
          </a:p>
          <a:p>
            <a:pPr>
              <a:buNone/>
            </a:pPr>
            <a:r>
              <a:rPr lang="hr-HR" dirty="0" smtClean="0"/>
              <a:t>      </a:t>
            </a:r>
            <a:r>
              <a:rPr lang="hr-HR" dirty="0" smtClean="0">
                <a:solidFill>
                  <a:srgbClr val="00B0F0"/>
                </a:solidFill>
              </a:rPr>
              <a:t>- </a:t>
            </a:r>
            <a:r>
              <a:rPr lang="hr-HR" dirty="0" smtClean="0"/>
              <a:t>crkvenom Kaptolu</a:t>
            </a:r>
          </a:p>
          <a:p>
            <a:r>
              <a:rPr lang="hr-HR" dirty="0" smtClean="0"/>
              <a:t>p</a:t>
            </a:r>
            <a:r>
              <a:rPr lang="vi-VN" dirty="0" smtClean="0"/>
              <a:t>rvi pisani spomen Zagreba potječe iz 1094. godine kada mađarski kralj Ladislav</a:t>
            </a:r>
            <a:r>
              <a:rPr lang="hr-HR" dirty="0" smtClean="0"/>
              <a:t> </a:t>
            </a:r>
            <a:r>
              <a:rPr lang="hr-HR" dirty="0" err="1" smtClean="0"/>
              <a:t>Arpadović</a:t>
            </a:r>
            <a:r>
              <a:rPr lang="vi-VN" dirty="0" smtClean="0"/>
              <a:t> na svom putu prema Jadranu osniva zagrebačku biskupiju na Kaptolu</a:t>
            </a:r>
            <a:r>
              <a:rPr lang="hr-HR" dirty="0" smtClean="0"/>
              <a:t>(prvi put se spominje ime Zagreb)</a:t>
            </a:r>
            <a:endParaRPr lang="hr-HR" dirty="0"/>
          </a:p>
        </p:txBody>
      </p:sp>
      <p:pic>
        <p:nvPicPr>
          <p:cNvPr id="19458" name="Picture 2" descr="Slikovni rezultat za gradec i kapt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836712"/>
            <a:ext cx="4392488" cy="2804324"/>
          </a:xfrm>
          <a:prstGeom prst="rect">
            <a:avLst/>
          </a:prstGeom>
          <a:noFill/>
        </p:spPr>
      </p:pic>
      <p:cxnSp>
        <p:nvCxnSpPr>
          <p:cNvPr id="6" name="Ravni poveznik 5"/>
          <p:cNvCxnSpPr/>
          <p:nvPr/>
        </p:nvCxnSpPr>
        <p:spPr>
          <a:xfrm>
            <a:off x="6588224" y="764704"/>
            <a:ext cx="288032" cy="29523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60" name="Picture 4" descr="http://www.mgz.hr/UserFiles/image/stalni_postav/Tema-4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005064"/>
            <a:ext cx="4032448" cy="27143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980728"/>
            <a:ext cx="4546848" cy="5343872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 s</a:t>
            </a:r>
            <a:r>
              <a:rPr lang="vi-VN" dirty="0" smtClean="0"/>
              <a:t>redinom 13. stoljeća Tatari su opustošili Mađarsku, a njihov kralj Bela IV. bježi u Zagreb gdje mu građani daju siguran zaklon</a:t>
            </a:r>
            <a:r>
              <a:rPr lang="hr-HR" dirty="0" smtClean="0"/>
              <a:t>;</a:t>
            </a:r>
            <a:r>
              <a:rPr lang="vi-VN" dirty="0" smtClean="0"/>
              <a:t> </a:t>
            </a:r>
            <a:r>
              <a:rPr lang="hr-HR" dirty="0" smtClean="0"/>
              <a:t>i</a:t>
            </a:r>
            <a:r>
              <a:rPr lang="vi-VN" dirty="0" smtClean="0"/>
              <a:t>z zahvalnosti 1242. godine kralj poveljom daje Gradecu status slobodnoga kraljevskog grada</a:t>
            </a:r>
            <a:endParaRPr lang="hr-HR" dirty="0" smtClean="0"/>
          </a:p>
          <a:p>
            <a:r>
              <a:rPr lang="hr-HR" dirty="0" smtClean="0"/>
              <a:t>srednjem vijeku često suprotstavljena brežuljka, dijelio je i spajao potok </a:t>
            </a:r>
            <a:r>
              <a:rPr lang="hr-HR" dirty="0" err="1" smtClean="0"/>
              <a:t>Medveščak</a:t>
            </a:r>
            <a:r>
              <a:rPr lang="hr-HR" dirty="0" smtClean="0"/>
              <a:t> na kojem su se gradili mlinovi(danas </a:t>
            </a:r>
            <a:r>
              <a:rPr lang="hr-HR" dirty="0" err="1" smtClean="0"/>
              <a:t>Tkalčićeva</a:t>
            </a:r>
            <a:r>
              <a:rPr lang="hr-HR" dirty="0" smtClean="0"/>
              <a:t> ulica)</a:t>
            </a:r>
            <a:endParaRPr lang="hr-HR" dirty="0"/>
          </a:p>
        </p:txBody>
      </p:sp>
      <p:pic>
        <p:nvPicPr>
          <p:cNvPr id="21506" name="Picture 2" descr="Slikovni rezultat za kula lotršča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764704"/>
            <a:ext cx="2816313" cy="1584176"/>
          </a:xfrm>
          <a:prstGeom prst="rect">
            <a:avLst/>
          </a:prstGeom>
          <a:noFill/>
        </p:spPr>
      </p:pic>
      <p:pic>
        <p:nvPicPr>
          <p:cNvPr id="21508" name="Picture 4" descr="Slikovni rezultat za zlatna bula bel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941168"/>
            <a:ext cx="2908793" cy="1916832"/>
          </a:xfrm>
          <a:prstGeom prst="rect">
            <a:avLst/>
          </a:prstGeom>
          <a:noFill/>
        </p:spPr>
      </p:pic>
      <p:pic>
        <p:nvPicPr>
          <p:cNvPr id="21510" name="Picture 6" descr="Slikovni rezultat za kula lotršča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1844824"/>
            <a:ext cx="1885161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908720"/>
            <a:ext cx="4258816" cy="5415880"/>
          </a:xfrm>
        </p:spPr>
        <p:txBody>
          <a:bodyPr/>
          <a:lstStyle/>
          <a:p>
            <a:r>
              <a:rPr lang="hr-HR" dirty="0" smtClean="0"/>
              <a:t>1850. ujedinjenje </a:t>
            </a:r>
            <a:r>
              <a:rPr lang="hr-HR" dirty="0" err="1" smtClean="0"/>
              <a:t>Gradeca</a:t>
            </a:r>
            <a:r>
              <a:rPr lang="hr-HR" dirty="0" smtClean="0"/>
              <a:t> i Kaptola u jedinstveni Zagreb</a:t>
            </a:r>
          </a:p>
          <a:p>
            <a:r>
              <a:rPr lang="hr-HR" dirty="0" smtClean="0"/>
              <a:t>PRVI GRADONAČELNIK: Janko </a:t>
            </a:r>
            <a:r>
              <a:rPr lang="hr-HR" dirty="0" err="1" smtClean="0"/>
              <a:t>Kamauf</a:t>
            </a:r>
            <a:endParaRPr lang="hr-HR" dirty="0" smtClean="0"/>
          </a:p>
          <a:p>
            <a:r>
              <a:rPr lang="hr-HR" dirty="0" smtClean="0"/>
              <a:t>TRG BANA JOSIPA JELAČIA: legenda; Manduševac; ime grada Zagreba</a:t>
            </a:r>
            <a:endParaRPr lang="hr-HR" dirty="0"/>
          </a:p>
        </p:txBody>
      </p:sp>
      <p:pic>
        <p:nvPicPr>
          <p:cNvPr id="22530" name="Picture 2" descr="Slikovni rezultat za janko kamau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764704"/>
            <a:ext cx="1701522" cy="2088232"/>
          </a:xfrm>
          <a:prstGeom prst="rect">
            <a:avLst/>
          </a:prstGeom>
          <a:noFill/>
        </p:spPr>
      </p:pic>
      <p:pic>
        <p:nvPicPr>
          <p:cNvPr id="22532" name="Picture 4" descr="Slikovni rezultat za jelačićev tr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0402" y="2996952"/>
            <a:ext cx="2983598" cy="1872208"/>
          </a:xfrm>
          <a:prstGeom prst="rect">
            <a:avLst/>
          </a:prstGeom>
          <a:noFill/>
        </p:spPr>
      </p:pic>
      <p:pic>
        <p:nvPicPr>
          <p:cNvPr id="22534" name="Picture 6" descr="Slikovni rezultat za jelačićev tr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3" y="836712"/>
            <a:ext cx="2496277" cy="1872208"/>
          </a:xfrm>
          <a:prstGeom prst="rect">
            <a:avLst/>
          </a:prstGeom>
          <a:noFill/>
        </p:spPr>
      </p:pic>
      <p:pic>
        <p:nvPicPr>
          <p:cNvPr id="22536" name="Picture 8" descr="Slikovni rezultat za manduševa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4797152"/>
            <a:ext cx="3816424" cy="19241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5770984" cy="1082384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UMJETNOSU I KULTURA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556792"/>
            <a:ext cx="4032448" cy="4680520"/>
          </a:xfrm>
        </p:spPr>
        <p:txBody>
          <a:bodyPr>
            <a:normAutofit fontScale="40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hr-HR" dirty="0" smtClean="0"/>
              <a:t> </a:t>
            </a:r>
            <a:r>
              <a:rPr lang="hr-HR" sz="6000" dirty="0" smtClean="0"/>
              <a:t>MUZEJI:</a:t>
            </a:r>
          </a:p>
          <a:p>
            <a:pPr>
              <a:buNone/>
            </a:pPr>
            <a:r>
              <a:rPr lang="hr-HR" dirty="0" smtClean="0"/>
              <a:t>• </a:t>
            </a:r>
            <a:r>
              <a:rPr lang="hr-HR" sz="2800" dirty="0" smtClean="0"/>
              <a:t>Arheološki muzej</a:t>
            </a:r>
          </a:p>
          <a:p>
            <a:pPr>
              <a:buNone/>
            </a:pPr>
            <a:r>
              <a:rPr lang="hr-HR" sz="2800" dirty="0" smtClean="0"/>
              <a:t>• Etnografski muzej </a:t>
            </a:r>
          </a:p>
          <a:p>
            <a:pPr>
              <a:buNone/>
            </a:pPr>
            <a:r>
              <a:rPr lang="hr-HR" sz="2800" dirty="0" smtClean="0"/>
              <a:t>• Gliptoteka HAZU </a:t>
            </a:r>
          </a:p>
          <a:p>
            <a:pPr>
              <a:buNone/>
            </a:pPr>
            <a:r>
              <a:rPr lang="hr-HR" sz="2800" dirty="0" smtClean="0"/>
              <a:t>• Hrvatski državni arhiv</a:t>
            </a:r>
          </a:p>
          <a:p>
            <a:pPr>
              <a:buNone/>
            </a:pPr>
            <a:r>
              <a:rPr lang="hr-HR" sz="2800" dirty="0" smtClean="0"/>
              <a:t>• Muzej arhitekture </a:t>
            </a:r>
          </a:p>
          <a:p>
            <a:pPr>
              <a:buNone/>
            </a:pPr>
            <a:r>
              <a:rPr lang="hr-HR" sz="2800" dirty="0" smtClean="0"/>
              <a:t>• Muzej naivne umjetnosti</a:t>
            </a:r>
          </a:p>
          <a:p>
            <a:pPr>
              <a:buNone/>
            </a:pPr>
            <a:r>
              <a:rPr lang="hr-HR" sz="2800" dirty="0" smtClean="0"/>
              <a:t>• Povijesni muzej </a:t>
            </a:r>
          </a:p>
          <a:p>
            <a:pPr>
              <a:buNone/>
            </a:pPr>
            <a:r>
              <a:rPr lang="hr-HR" sz="2800" dirty="0" smtClean="0"/>
              <a:t>• Prirodoslovni muzej</a:t>
            </a:r>
          </a:p>
          <a:p>
            <a:pPr>
              <a:buNone/>
            </a:pPr>
            <a:r>
              <a:rPr lang="hr-HR" sz="2800" dirty="0" smtClean="0"/>
              <a:t>• Školski muzej </a:t>
            </a:r>
          </a:p>
          <a:p>
            <a:pPr>
              <a:buNone/>
            </a:pPr>
            <a:r>
              <a:rPr lang="hr-HR" sz="2800" dirty="0" smtClean="0"/>
              <a:t>• Športski muzej</a:t>
            </a:r>
          </a:p>
          <a:p>
            <a:pPr>
              <a:buNone/>
            </a:pPr>
            <a:r>
              <a:rPr lang="hr-HR" sz="2800" dirty="0" smtClean="0"/>
              <a:t>• HT muzej  </a:t>
            </a:r>
          </a:p>
          <a:p>
            <a:pPr>
              <a:buNone/>
            </a:pPr>
            <a:r>
              <a:rPr lang="hr-HR" sz="2800" dirty="0" smtClean="0"/>
              <a:t>• Kabinet grafike HAZU</a:t>
            </a:r>
          </a:p>
          <a:p>
            <a:pPr>
              <a:buNone/>
            </a:pPr>
            <a:r>
              <a:rPr lang="hr-HR" sz="2800" dirty="0" smtClean="0"/>
              <a:t>• Lovački muzej </a:t>
            </a:r>
          </a:p>
          <a:p>
            <a:pPr>
              <a:buNone/>
            </a:pPr>
            <a:r>
              <a:rPr lang="hr-HR" sz="2800" dirty="0" smtClean="0"/>
              <a:t>• Muzej Franje </a:t>
            </a:r>
            <a:r>
              <a:rPr lang="hr-HR" sz="2800" dirty="0" err="1" smtClean="0"/>
              <a:t>Schneidera</a:t>
            </a:r>
            <a:endParaRPr lang="hr-HR" sz="2800" dirty="0" smtClean="0"/>
          </a:p>
          <a:p>
            <a:pPr>
              <a:buNone/>
            </a:pPr>
            <a:r>
              <a:rPr lang="hr-HR" sz="2800" dirty="0" smtClean="0"/>
              <a:t>• Muzej grada Zagreba </a:t>
            </a:r>
          </a:p>
          <a:p>
            <a:pPr>
              <a:buNone/>
            </a:pPr>
            <a:r>
              <a:rPr lang="hr-HR" sz="2800" dirty="0" smtClean="0"/>
              <a:t>• Muzej iluzija</a:t>
            </a:r>
          </a:p>
          <a:p>
            <a:pPr>
              <a:buNone/>
            </a:pPr>
            <a:r>
              <a:rPr lang="hr-HR" sz="2800" dirty="0" smtClean="0"/>
              <a:t>• Muzej Mimara </a:t>
            </a:r>
          </a:p>
          <a:p>
            <a:pPr>
              <a:buNone/>
            </a:pPr>
            <a:r>
              <a:rPr lang="hr-HR" sz="2800" dirty="0" smtClean="0"/>
              <a:t>• Muzej prekinutih veza</a:t>
            </a:r>
          </a:p>
          <a:p>
            <a:pPr>
              <a:buNone/>
            </a:pPr>
            <a:r>
              <a:rPr lang="hr-HR" sz="2800" dirty="0" smtClean="0"/>
              <a:t>• Muzej suvremene umjetnosti  </a:t>
            </a:r>
          </a:p>
          <a:p>
            <a:pPr>
              <a:buNone/>
            </a:pPr>
            <a:r>
              <a:rPr lang="hr-HR" sz="2800" dirty="0" smtClean="0"/>
              <a:t>• Muzej za umjetnost i obrt</a:t>
            </a:r>
          </a:p>
          <a:p>
            <a:pPr>
              <a:buNone/>
            </a:pPr>
            <a:r>
              <a:rPr lang="hr-HR" sz="2800" dirty="0" smtClean="0"/>
              <a:t>• </a:t>
            </a:r>
            <a:r>
              <a:rPr lang="hr-HR" sz="2800" dirty="0" err="1" smtClean="0"/>
              <a:t>Atelier</a:t>
            </a:r>
            <a:r>
              <a:rPr lang="hr-HR" sz="2800" dirty="0" smtClean="0"/>
              <a:t> Ivana Meštrovića  </a:t>
            </a:r>
          </a:p>
          <a:p>
            <a:pPr>
              <a:buNone/>
            </a:pPr>
            <a:r>
              <a:rPr lang="hr-HR" sz="2800" dirty="0" smtClean="0"/>
              <a:t>• Muzej Dražena Petrovića</a:t>
            </a:r>
          </a:p>
          <a:p>
            <a:pPr>
              <a:buNone/>
            </a:pPr>
            <a:r>
              <a:rPr lang="hr-HR" sz="2800" dirty="0" smtClean="0"/>
              <a:t>• Tehnički muzej  </a:t>
            </a:r>
          </a:p>
          <a:p>
            <a:pPr>
              <a:buNone/>
            </a:pPr>
            <a:r>
              <a:rPr lang="hr-HR" sz="2800" dirty="0" smtClean="0"/>
              <a:t>• Tiflološki muzej</a:t>
            </a:r>
          </a:p>
          <a:p>
            <a:pPr>
              <a:buNone/>
            </a:pPr>
            <a:r>
              <a:rPr lang="hr-HR" sz="2800" dirty="0" smtClean="0"/>
              <a:t>• Muzej Alojzija Stepinca   </a:t>
            </a:r>
            <a:endParaRPr lang="hr-HR" sz="2800" dirty="0"/>
          </a:p>
        </p:txBody>
      </p:sp>
      <p:pic>
        <p:nvPicPr>
          <p:cNvPr id="23554" name="Picture 2" descr="Slikovni rezultat za arheološki muze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836712"/>
            <a:ext cx="2771800" cy="2078850"/>
          </a:xfrm>
          <a:prstGeom prst="rect">
            <a:avLst/>
          </a:prstGeom>
          <a:noFill/>
        </p:spPr>
      </p:pic>
      <p:pic>
        <p:nvPicPr>
          <p:cNvPr id="23556" name="Picture 4" descr="Slikovni rezultat za muzej mimara slik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7274" y="1412776"/>
            <a:ext cx="3273091" cy="1728192"/>
          </a:xfrm>
          <a:prstGeom prst="rect">
            <a:avLst/>
          </a:prstGeom>
          <a:noFill/>
        </p:spPr>
      </p:pic>
      <p:pic>
        <p:nvPicPr>
          <p:cNvPr id="23558" name="Picture 6" descr="Slikovni rezultat za muzej suvremene umjetnost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56" y="3140968"/>
            <a:ext cx="4000444" cy="1800200"/>
          </a:xfrm>
          <a:prstGeom prst="rect">
            <a:avLst/>
          </a:prstGeom>
          <a:noFill/>
        </p:spPr>
      </p:pic>
      <p:pic>
        <p:nvPicPr>
          <p:cNvPr id="23560" name="Picture 8" descr="Povezana slik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4671138"/>
            <a:ext cx="2664296" cy="1998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jek">
  <a:themeElements>
    <a:clrScheme name="Tije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ije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ije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609</TotalTime>
  <Words>396</Words>
  <Application>Microsoft Office PowerPoint</Application>
  <PresentationFormat>On-screen Show (4:3)</PresentationFormat>
  <Paragraphs>189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Constantia</vt:lpstr>
      <vt:lpstr>Times New Roman</vt:lpstr>
      <vt:lpstr>Wingdings</vt:lpstr>
      <vt:lpstr>Wingdings 2</vt:lpstr>
      <vt:lpstr>Tijek</vt:lpstr>
      <vt:lpstr>PowerPoint Presentation</vt:lpstr>
      <vt:lpstr>PowerPoint Presentation</vt:lpstr>
      <vt:lpstr>PowerPoint Presentation</vt:lpstr>
      <vt:lpstr>PowerPoint Presentation</vt:lpstr>
      <vt:lpstr>POVIJEST</vt:lpstr>
      <vt:lpstr>PowerPoint Presentation</vt:lpstr>
      <vt:lpstr>PowerPoint Presentation</vt:lpstr>
      <vt:lpstr>PowerPoint Presentation</vt:lpstr>
      <vt:lpstr>UMJETNOSU I KULTURA</vt:lpstr>
      <vt:lpstr>PowerPoint Presentation</vt:lpstr>
      <vt:lpstr>ADVENT U ZAGREBU</vt:lpstr>
      <vt:lpstr>PowerPoint Presentation</vt:lpstr>
      <vt:lpstr>SPORT</vt:lpstr>
      <vt:lpstr>PowerPoint Presentation</vt:lpstr>
      <vt:lpstr>HVALA NA PAŽNJI !!!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ZAGREB</dc:title>
  <dc:creator>a</dc:creator>
  <cp:lastModifiedBy>Topalusic</cp:lastModifiedBy>
  <cp:revision>79</cp:revision>
  <dcterms:created xsi:type="dcterms:W3CDTF">2017-05-21T16:40:46Z</dcterms:created>
  <dcterms:modified xsi:type="dcterms:W3CDTF">2017-06-06T19:35:43Z</dcterms:modified>
</cp:coreProperties>
</file>