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98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4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28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07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520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02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31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75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06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99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6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48A70-C377-4973-84A2-A558409A0463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07E5-E63D-45FC-A064-177ACFB64D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734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4434" y="-123985"/>
            <a:ext cx="9438468" cy="2975674"/>
          </a:xfrm>
        </p:spPr>
        <p:txBody>
          <a:bodyPr>
            <a:normAutofit/>
          </a:bodyPr>
          <a:lstStyle/>
          <a:p>
            <a:r>
              <a:rPr lang="hr-HR" sz="9800" b="1" dirty="0">
                <a:solidFill>
                  <a:schemeClr val="bg1"/>
                </a:solidFill>
                <a:latin typeface="Vivaldi" panose="03020602050506090804" pitchFamily="66" charset="0"/>
              </a:rPr>
              <a:t>ZADAR</a:t>
            </a:r>
            <a:endParaRPr lang="hr-HR" sz="4800" b="1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flipH="1">
            <a:off x="9459309" y="4177862"/>
            <a:ext cx="2441140" cy="4464004"/>
          </a:xfrm>
        </p:spPr>
        <p:txBody>
          <a:bodyPr/>
          <a:lstStyle/>
          <a:p>
            <a:pPr marL="0" indent="0">
              <a:buNone/>
            </a:pPr>
            <a:r>
              <a:rPr lang="hr-HR" sz="4000" i="1" dirty="0">
                <a:solidFill>
                  <a:schemeClr val="bg1"/>
                </a:solidFill>
                <a:latin typeface="Arial Black" panose="020B0A04020102020204" pitchFamily="34" charset="0"/>
              </a:rPr>
              <a:t>Matea</a:t>
            </a:r>
            <a:r>
              <a:rPr lang="hr-HR" dirty="0"/>
              <a:t> </a:t>
            </a:r>
            <a:r>
              <a:rPr lang="hr-HR" sz="4000" i="1" dirty="0">
                <a:solidFill>
                  <a:schemeClr val="bg1"/>
                </a:solidFill>
                <a:latin typeface="Arial Black" panose="020B0A04020102020204" pitchFamily="34" charset="0"/>
              </a:rPr>
              <a:t>Čolić</a:t>
            </a:r>
            <a:r>
              <a:rPr lang="hr-HR" dirty="0"/>
              <a:t> 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    </a:t>
            </a:r>
            <a:r>
              <a:rPr lang="hr-HR" sz="4000" dirty="0">
                <a:solidFill>
                  <a:schemeClr val="bg1"/>
                </a:solidFill>
              </a:rPr>
              <a:t> </a:t>
            </a:r>
            <a:r>
              <a:rPr lang="hr-HR" sz="5400" dirty="0">
                <a:solidFill>
                  <a:schemeClr val="bg1"/>
                </a:solidFill>
              </a:rPr>
              <a:t>8.e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91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8400" y="365126"/>
            <a:ext cx="8915400" cy="1092614"/>
          </a:xfrm>
        </p:spPr>
        <p:txBody>
          <a:bodyPr/>
          <a:lstStyle/>
          <a:p>
            <a:r>
              <a:rPr lang="hr-HR" i="1" dirty="0">
                <a:solidFill>
                  <a:schemeClr val="bg1"/>
                </a:solidFill>
              </a:rPr>
              <a:t>SPOMENICI I ZNAMENITOSTI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516835" y="1285462"/>
            <a:ext cx="10836965" cy="48915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sz="3200" dirty="0"/>
              <a:t>Gradske zidine – </a:t>
            </a:r>
            <a:r>
              <a:rPr lang="hr-HR" sz="3200" dirty="0" err="1"/>
              <a:t>Muraj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/>
              <a:t>Muraj</a:t>
            </a:r>
            <a:r>
              <a:rPr lang="pl-PL" sz="2400" dirty="0"/>
              <a:t> je šetalište na gradskim zidinama Zadra</a:t>
            </a:r>
            <a:endParaRPr lang="hr-HR" sz="2400" dirty="0"/>
          </a:p>
        </p:txBody>
      </p:sp>
      <p:pic>
        <p:nvPicPr>
          <p:cNvPr id="9" name="Slika 8" descr="Slika na kojoj se prikazuje voda, na otvorenom, nebo, čamac&#10;&#10;Opis je generiran uz vrlo visoku pouzdan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2964544"/>
            <a:ext cx="4876800" cy="3657600"/>
          </a:xfrm>
          <a:prstGeom prst="rect">
            <a:avLst/>
          </a:prstGeom>
        </p:spPr>
      </p:pic>
      <p:pic>
        <p:nvPicPr>
          <p:cNvPr id="11" name="Slika 10" descr="Slika na kojoj se prikazuje zgrada, na otvorenom, cesta, nebo&#10;&#10;Opis je generiran uz vrlo visoku pouzdano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3" y="2964544"/>
            <a:ext cx="55196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51582" y="0"/>
            <a:ext cx="7803805" cy="1073425"/>
          </a:xfrm>
        </p:spPr>
        <p:txBody>
          <a:bodyPr>
            <a:normAutofit/>
          </a:bodyPr>
          <a:lstStyle/>
          <a:p>
            <a:r>
              <a:rPr lang="hr-HR" sz="5400" i="1" smtClean="0">
                <a:solidFill>
                  <a:schemeClr val="bg1"/>
                </a:solidFill>
                <a:latin typeface="+mn-lt"/>
              </a:rPr>
              <a:t>ZANIMLJIVOSTI</a:t>
            </a:r>
            <a:endParaRPr lang="hr-HR" sz="5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490330" y="781878"/>
            <a:ext cx="5507245" cy="6891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sz="3200" dirty="0"/>
              <a:t>Morske orgulje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0" y="1470991"/>
            <a:ext cx="5997575" cy="47186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izvedene su po projektu arhitekta Nikole Bašića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sviraju 7 akorda od 5 tonova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>
          <a:xfrm>
            <a:off x="6172200" y="901148"/>
            <a:ext cx="5183188" cy="56984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800" dirty="0"/>
              <a:t>Pozdrav suncu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>
          <a:xfrm>
            <a:off x="5711687" y="1470991"/>
            <a:ext cx="6480313" cy="47186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Nalaze se na najzapadnijoj točki zadarskog </a:t>
            </a:r>
            <a:r>
              <a:rPr lang="hr-HR" dirty="0" err="1"/>
              <a:t>poluotoka,neposredno</a:t>
            </a:r>
            <a:r>
              <a:rPr lang="hr-HR" dirty="0"/>
              <a:t> uz Morske orgulje</a:t>
            </a:r>
          </a:p>
        </p:txBody>
      </p:sp>
      <p:pic>
        <p:nvPicPr>
          <p:cNvPr id="11" name="Slika 10" descr="Slika na kojoj se prikazuje nebo, na otvorenom, tlo, priroda&#10;&#10;Opis je generiran uz vrlo visoku pouzdan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" y="4805501"/>
            <a:ext cx="4535103" cy="2073275"/>
          </a:xfrm>
          <a:prstGeom prst="rect">
            <a:avLst/>
          </a:prstGeom>
        </p:spPr>
      </p:pic>
      <p:pic>
        <p:nvPicPr>
          <p:cNvPr id="13" name="Slika 12" descr="Slika na kojoj se prikazuje nebo, na otvorenom, voda&#10;&#10;Opis je generiran uz vrlo visoku pouzdano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4" y="2737942"/>
            <a:ext cx="4535103" cy="2184770"/>
          </a:xfrm>
          <a:prstGeom prst="rect">
            <a:avLst/>
          </a:prstGeom>
        </p:spPr>
      </p:pic>
      <p:pic>
        <p:nvPicPr>
          <p:cNvPr id="15" name="Slika 14" descr="Slika na kojoj se prikazuje nebo, na otvorenom, mol, plaža&#10;&#10;Opis je generiran uz vrlo visoku pouzdano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71" y="2737941"/>
            <a:ext cx="4772194" cy="2067559"/>
          </a:xfrm>
          <a:prstGeom prst="rect">
            <a:avLst/>
          </a:prstGeom>
        </p:spPr>
      </p:pic>
      <p:pic>
        <p:nvPicPr>
          <p:cNvPr id="17" name="Slika 16" descr="Slika na kojoj se prikazuje voda, nebo, plaža, ocean&#10;&#10;Opis je generiran uz vrlo visoku pouzdano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71" y="4805500"/>
            <a:ext cx="4807761" cy="20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29878" y="365125"/>
            <a:ext cx="7523922" cy="1039605"/>
          </a:xfrm>
        </p:spPr>
        <p:txBody>
          <a:bodyPr>
            <a:normAutofit/>
          </a:bodyPr>
          <a:lstStyle/>
          <a:p>
            <a:r>
              <a:rPr lang="hr-HR" sz="5400" i="1" dirty="0">
                <a:solidFill>
                  <a:schemeClr val="bg1"/>
                </a:solidFill>
              </a:rPr>
              <a:t>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8052" y="1404730"/>
            <a:ext cx="11035748" cy="47722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Festival cvijeća Zadarske županije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b="1" dirty="0"/>
              <a:t>Zadar Outdoor Festival 2017. – RAFTING REGATA</a:t>
            </a:r>
            <a:endParaRPr lang="hr-H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 Zadar </a:t>
            </a:r>
            <a:r>
              <a:rPr lang="hr-HR" b="1" dirty="0" err="1"/>
              <a:t>Outdoor</a:t>
            </a:r>
            <a:r>
              <a:rPr lang="hr-HR" b="1" dirty="0"/>
              <a:t> Festival 2017. – ZADAR SUNSET RUN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 </a:t>
            </a:r>
            <a:r>
              <a:rPr lang="nn-NO" b="1" dirty="0"/>
              <a:t>Zadar Outdoor Festival 2017. – SEA ORGAN SWIM</a:t>
            </a:r>
            <a:endParaRPr lang="hr-H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 Zadar </a:t>
            </a:r>
            <a:r>
              <a:rPr lang="hr-HR" b="1" dirty="0" err="1"/>
              <a:t>Outdoor</a:t>
            </a:r>
            <a:r>
              <a:rPr lang="hr-HR" b="1" dirty="0"/>
              <a:t> Festival 2017. – KAJAK GRADSKA UTRKA</a:t>
            </a:r>
          </a:p>
          <a:p>
            <a:pPr>
              <a:buFont typeface="Wingdings" panose="05000000000000000000" pitchFamily="2" charset="2"/>
              <a:buChar char="Ø"/>
            </a:pPr>
            <a:endParaRPr lang="nn-NO" b="1" dirty="0"/>
          </a:p>
          <a:p>
            <a:pPr>
              <a:buFont typeface="Wingdings" panose="05000000000000000000" pitchFamily="2" charset="2"/>
              <a:buChar char="Ø"/>
            </a:pPr>
            <a:endParaRPr lang="hr-HR" b="1" dirty="0"/>
          </a:p>
          <a:p>
            <a:pPr>
              <a:buFont typeface="Wingdings" panose="05000000000000000000" pitchFamily="2" charset="2"/>
              <a:buChar char="Ø"/>
            </a:pPr>
            <a:endParaRPr lang="hr-HR" b="1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5" name="Slika 4" descr="Slika na kojoj se prikazuje osoba, dječak, dijete&#10;&#10;Opis je generiran uz visoku pouzdano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4104339"/>
            <a:ext cx="3511826" cy="2277514"/>
          </a:xfrm>
          <a:prstGeom prst="rect">
            <a:avLst/>
          </a:prstGeom>
        </p:spPr>
      </p:pic>
      <p:pic>
        <p:nvPicPr>
          <p:cNvPr id="7" name="Slika 6" descr="Slika na kojoj se prikazuje voda, nebo, na otvorenom, ocean&#10;&#10;Opis je generiran uz vrlo visoku pouzdano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44" y="1036637"/>
            <a:ext cx="3519652" cy="2171700"/>
          </a:xfrm>
          <a:prstGeom prst="rect">
            <a:avLst/>
          </a:prstGeom>
        </p:spPr>
      </p:pic>
      <p:pic>
        <p:nvPicPr>
          <p:cNvPr id="9" name="Slika 8" descr="Slika na kojoj se prikazuje na otvorenom, voda, stijena, priroda&#10;&#10;Opis je generiran uz vrlo visoku pouzdano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44" y="4104339"/>
            <a:ext cx="3519652" cy="2277514"/>
          </a:xfrm>
          <a:prstGeom prst="rect">
            <a:avLst/>
          </a:prstGeom>
        </p:spPr>
      </p:pic>
      <p:pic>
        <p:nvPicPr>
          <p:cNvPr id="11" name="Slika 10" descr="Slika na kojoj se prikazuje voda, na otvorenom, zalazak, nebo&#10;&#10;Opis je generiran uz vrlo visoku pouzdano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13" y="4104339"/>
            <a:ext cx="4090495" cy="22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priroda&#10;&#10;Opis je generiran uz vrlo visoku pouzdanos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7" b="5513"/>
          <a:stretch/>
        </p:blipFill>
        <p:spPr>
          <a:xfrm>
            <a:off x="20" y="-100003"/>
            <a:ext cx="12191980" cy="6857990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42951" y="2614613"/>
            <a:ext cx="11158538" cy="1028699"/>
          </a:xfrm>
          <a:solidFill>
            <a:schemeClr val="tx1"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4100" dirty="0">
                <a:solidFill>
                  <a:schemeClr val="bg1"/>
                </a:solidFill>
                <a:latin typeface="Lucida Calligraphy" panose="03010101010101010101" pitchFamily="66" charset="0"/>
              </a:rPr>
              <a:t>   </a:t>
            </a:r>
            <a:r>
              <a:rPr lang="hr-HR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HVALA NA RAZUMJEVANJU</a:t>
            </a:r>
            <a:endParaRPr lang="hr-HR" sz="41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OPĆENITO O ZADRU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 smješten u samom srcu Jadrana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 u njemu živi oko 75.000 stanovnika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 jedan je od najpopularnijih turistčkih odredišta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 pun</a:t>
            </a:r>
            <a:r>
              <a:rPr lang="nn-NO" dirty="0">
                <a:solidFill>
                  <a:schemeClr val="bg1"/>
                </a:solidFill>
              </a:rPr>
              <a:t> povijesnih spomenika i kulturne baštine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10" y="365125"/>
            <a:ext cx="3310757" cy="3055992"/>
          </a:xfrm>
          <a:prstGeom prst="rect">
            <a:avLst/>
          </a:prstGeom>
        </p:spPr>
      </p:pic>
      <p:pic>
        <p:nvPicPr>
          <p:cNvPr id="7" name="Slika 6" descr="Slika na kojoj se prikazuje nebo, voda, na otvorenom, zgrada&#10;&#10;Opis je generiran uz vrlo visoku pouzdano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5" y="4001294"/>
            <a:ext cx="5217074" cy="2742707"/>
          </a:xfrm>
          <a:prstGeom prst="rect">
            <a:avLst/>
          </a:prstGeom>
        </p:spPr>
      </p:pic>
      <p:pic>
        <p:nvPicPr>
          <p:cNvPr id="9" name="Slika 8" descr="Slika na kojoj se prikazuje na otvorenom, voda, nebo&#10;&#10;Opis je generiran uz visoku pouzdano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84" y="4001293"/>
            <a:ext cx="5540267" cy="27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1722" y="356461"/>
            <a:ext cx="10394493" cy="712923"/>
          </a:xfrm>
        </p:spPr>
        <p:txBody>
          <a:bodyPr/>
          <a:lstStyle/>
          <a:p>
            <a:r>
              <a:rPr lang="hr-HR" i="1" dirty="0">
                <a:solidFill>
                  <a:schemeClr val="bg1"/>
                </a:solidFill>
              </a:rPr>
              <a:t>SPOMENICI I ZNAMENITOSTI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11445" y="1069384"/>
            <a:ext cx="4138048" cy="61178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3200" dirty="0"/>
              <a:t>Crkva sv. Donata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371959" y="1681165"/>
            <a:ext cx="5579389" cy="4905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najpoznatiji je spomenik i simbol grada Zadra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do 15. stoljeća nazivala se crkva Sv. Trojstva, a od tada nosi ime Sv. Donat, po biskupu koji ju je dao sagraditi</a:t>
            </a:r>
            <a:endParaRPr lang="pl-PL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069385"/>
            <a:ext cx="5183188" cy="61177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 Forum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385034" y="1681164"/>
            <a:ext cx="5300687" cy="4508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Ispod temelja crkve Sv. Donata i biskupske palače proteže se pločnik glavnog trga iz rimskih vremena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5" y="4225159"/>
            <a:ext cx="3020031" cy="2632841"/>
          </a:xfrm>
          <a:prstGeom prst="rect">
            <a:avLst/>
          </a:prstGeom>
        </p:spPr>
      </p:pic>
      <p:pic>
        <p:nvPicPr>
          <p:cNvPr id="10" name="Slika 9" descr="Slika na kojoj se prikazuje zgrada, nebo, na otvorenom&#10;&#10;Opis je generiran uz vrlo visoku pouzdano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6" y="4225160"/>
            <a:ext cx="3184635" cy="2632840"/>
          </a:xfrm>
          <a:prstGeom prst="rect">
            <a:avLst/>
          </a:prstGeom>
        </p:spPr>
      </p:pic>
      <p:pic>
        <p:nvPicPr>
          <p:cNvPr id="12" name="Slika 11" descr="Slika na kojoj se prikazuje nebo, na otvorenom, trava, zgrada&#10;&#10;Opis je generiran uz vrlo visoku pouzdano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72" y="4650828"/>
            <a:ext cx="4413545" cy="2207171"/>
          </a:xfrm>
          <a:prstGeom prst="rect">
            <a:avLst/>
          </a:prstGeom>
        </p:spPr>
      </p:pic>
      <p:pic>
        <p:nvPicPr>
          <p:cNvPr id="14" name="Slika 13" descr="Slika na kojoj se prikazuje na otvorenom, zgrada, nebo, noć&#10;&#10;Opis je generiran uz visoku pouzdano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94" y="2894771"/>
            <a:ext cx="3964513" cy="22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1722" y="365126"/>
            <a:ext cx="8813666" cy="983228"/>
          </a:xfrm>
        </p:spPr>
        <p:txBody>
          <a:bodyPr/>
          <a:lstStyle/>
          <a:p>
            <a:r>
              <a:rPr lang="hr-HR" i="1" dirty="0">
                <a:solidFill>
                  <a:schemeClr val="bg1"/>
                </a:solidFill>
              </a:rPr>
              <a:t>SPOMENICI I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95946" y="1135117"/>
            <a:ext cx="5501629" cy="67791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sz="3600" dirty="0" err="1"/>
              <a:t>Kalelarga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89186" y="1671146"/>
            <a:ext cx="5808389" cy="45185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err="1"/>
              <a:t>Kalelarga</a:t>
            </a:r>
            <a:r>
              <a:rPr lang="hr-HR" dirty="0"/>
              <a:t> ili Široka ulica je glavna i najpoznatija zadarska ulica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pl-PL" dirty="0"/>
              <a:t> proteže se u smjeru istok-zapad od Narodnog trga do Foruma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976394"/>
            <a:ext cx="4568125" cy="152868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Katedrala Sv. </a:t>
            </a:r>
            <a:r>
              <a:rPr lang="hr-HR" sz="3200" dirty="0" err="1"/>
              <a:t>Stošije</a:t>
            </a:r>
            <a:endParaRPr lang="hr-HR" sz="3200" b="0" dirty="0"/>
          </a:p>
          <a:p>
            <a:endParaRPr lang="hr-HR" sz="32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185261"/>
            <a:ext cx="5183188" cy="40044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trobrodna romanička građevina, ujedno i najveća crkva u Dalmaciji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2" y="3378095"/>
            <a:ext cx="3422322" cy="3383421"/>
          </a:xfrm>
          <a:prstGeom prst="rect">
            <a:avLst/>
          </a:prstGeom>
        </p:spPr>
      </p:pic>
      <p:pic>
        <p:nvPicPr>
          <p:cNvPr id="11" name="Slika 10" descr="Slika na kojoj se prikazuje zgrada, tlo, na otvorenom, pločnik&#10;&#10;Opis je generiran uz vrlo visoku pouzdano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44" y="3569453"/>
            <a:ext cx="3511296" cy="3000704"/>
          </a:xfrm>
          <a:prstGeom prst="rect">
            <a:avLst/>
          </a:prstGeom>
        </p:spPr>
      </p:pic>
      <p:pic>
        <p:nvPicPr>
          <p:cNvPr id="15" name="Slika 14" descr="Slika na kojoj se prikazuje zgrada, na otvorenom, nebo, tlo&#10;&#10;Opis je generiran uz vrlo visoku pouzdano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40" y="4021926"/>
            <a:ext cx="3763576" cy="2779005"/>
          </a:xfrm>
          <a:prstGeom prst="rect">
            <a:avLst/>
          </a:prstGeom>
        </p:spPr>
      </p:pic>
      <p:pic>
        <p:nvPicPr>
          <p:cNvPr id="17" name="Slika 16" descr="Slika na kojoj se prikazuje zgrada, na otvorenom, nebo, cesta&#10;&#10;Opis je generiran uz vrlo visoku pouzdano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33" y="2984922"/>
            <a:ext cx="3234590" cy="32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2188" cy="967729"/>
          </a:xfrm>
        </p:spPr>
        <p:txBody>
          <a:bodyPr/>
          <a:lstStyle/>
          <a:p>
            <a:r>
              <a:rPr lang="hr-HR" i="1" dirty="0">
                <a:solidFill>
                  <a:schemeClr val="bg1"/>
                </a:solidFill>
              </a:rPr>
              <a:t>SPOMENICI I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57940" y="1224366"/>
            <a:ext cx="5439636" cy="97639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 Crkva sv. Marije </a:t>
            </a:r>
          </a:p>
          <a:p>
            <a:r>
              <a:rPr lang="hr-HR" dirty="0"/>
              <a:t>  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57939" y="1937288"/>
            <a:ext cx="5439636" cy="4252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ženski benediktinski samostan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nalazi se uz istoimenu crkvu na istočnoj strani nekadašnjeg rimskog foruma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022886"/>
            <a:ext cx="5183188" cy="141034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Crkva Sv. </a:t>
            </a:r>
            <a:r>
              <a:rPr lang="hr-HR" sz="3200" dirty="0" err="1"/>
              <a:t>Krševana</a:t>
            </a:r>
            <a:endParaRPr lang="hr-HR" sz="3200" b="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r-HR" sz="40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1937288"/>
            <a:ext cx="5183188" cy="4252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trobrodna bazilika s tri bogato ukrašene polukružne apside pripadala je muškom benediktinskom samostanu</a:t>
            </a:r>
          </a:p>
        </p:txBody>
      </p:sp>
      <p:pic>
        <p:nvPicPr>
          <p:cNvPr id="10" name="Slika 9" descr="Slika na kojoj se prikazuje zgrada, na otvorenom, nebo, naprijed&#10;&#10;Opis je generiran uz vrlo visoku pouzdano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49" y="3443880"/>
            <a:ext cx="2023665" cy="3398354"/>
          </a:xfrm>
          <a:prstGeom prst="rect">
            <a:avLst/>
          </a:prstGeom>
        </p:spPr>
      </p:pic>
      <p:pic>
        <p:nvPicPr>
          <p:cNvPr id="12" name="Slika 11" descr="Slika na kojoj se prikazuje zgrada, na zatvorenom&#10;&#10;Opis je generiran uz vrlo visoku pouzdano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4256690"/>
            <a:ext cx="3490324" cy="2537407"/>
          </a:xfrm>
          <a:prstGeom prst="rect">
            <a:avLst/>
          </a:prstGeom>
        </p:spPr>
      </p:pic>
      <p:pic>
        <p:nvPicPr>
          <p:cNvPr id="14" name="Slika 13" descr="Slika na kojoj se prikazuje zgrada, na otvorenom, nebo, crkva&#10;&#10;Opis je generiran uz vrlo visoku pouzdano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38" y="4602750"/>
            <a:ext cx="3191502" cy="2159010"/>
          </a:xfrm>
          <a:prstGeom prst="rect">
            <a:avLst/>
          </a:prstGeom>
        </p:spPr>
      </p:pic>
      <p:pic>
        <p:nvPicPr>
          <p:cNvPr id="16" name="Slika 15" descr="Slika na kojoj se prikazuje zgrada, zid, na zatvorenom, klupa&#10;&#10;Opis je generiran uz vrlo visoku pouzdano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24" y="3500009"/>
            <a:ext cx="3412359" cy="21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8216" y="216976"/>
            <a:ext cx="8767171" cy="1038388"/>
          </a:xfrm>
        </p:spPr>
        <p:txBody>
          <a:bodyPr/>
          <a:lstStyle/>
          <a:p>
            <a:r>
              <a:rPr lang="hr-HR" i="1" dirty="0">
                <a:solidFill>
                  <a:schemeClr val="bg1"/>
                </a:solidFill>
              </a:rPr>
              <a:t>SPOMENICI I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898902"/>
            <a:ext cx="5157787" cy="99189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Crkva Sv. Šimuna</a:t>
            </a:r>
          </a:p>
        </p:txBody>
      </p:sp>
      <p:pic>
        <p:nvPicPr>
          <p:cNvPr id="8" name="Rezervirano mjesto sadržaja 7" descr="Slika na kojoj se prikazuje zgrada, nebo, na otvorenom, cesta&#10;&#10;Opis je generiran uz vrlo visoku pouzdanos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2715638"/>
            <a:ext cx="4840014" cy="3263462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n-NO" sz="2800" dirty="0"/>
              <a:t>Crkva i franjevački samostan Sv. Frane</a:t>
            </a:r>
            <a:endParaRPr lang="nn-NO" sz="2800" b="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r-HR" dirty="0"/>
          </a:p>
        </p:txBody>
      </p:sp>
      <p:pic>
        <p:nvPicPr>
          <p:cNvPr id="10" name="Rezervirano mjesto sadržaja 9" descr="Slika na kojoj se prikazuje zgrada, na otvorenom, nebo, crkva&#10;&#10;Opis je generiran uz vrlo visoku pouzdanost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5" y="1890793"/>
            <a:ext cx="3957145" cy="2541943"/>
          </a:xfrm>
        </p:spPr>
      </p:pic>
      <p:pic>
        <p:nvPicPr>
          <p:cNvPr id="12" name="Slika 11" descr="Slika na kojoj se prikazuje zgrada, tlo, na otvorenom, kamen&#10;&#10;Opis je generiran uz vrlo visoku pouzdano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92" y="4347369"/>
            <a:ext cx="4453868" cy="23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02236" y="365126"/>
            <a:ext cx="8953151" cy="890238"/>
          </a:xfrm>
        </p:spPr>
        <p:txBody>
          <a:bodyPr/>
          <a:lstStyle/>
          <a:p>
            <a:r>
              <a:rPr lang="hr-HR" i="1" dirty="0">
                <a:solidFill>
                  <a:schemeClr val="bg1"/>
                </a:solidFill>
              </a:rPr>
              <a:t>SPOMENICI I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255365"/>
            <a:ext cx="5157787" cy="68192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Crkva Gospe od Zdravlja</a:t>
            </a:r>
          </a:p>
        </p:txBody>
      </p:sp>
      <p:pic>
        <p:nvPicPr>
          <p:cNvPr id="8" name="Rezervirano mjesto sadržaja 7" descr="Slika na kojoj se prikazuje zgrada, na otvorenom, stablo, nebo&#10;&#10;Opis je generiran uz vrlo visoku pouzdanost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5889"/>
            <a:ext cx="2504088" cy="3684588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255364"/>
            <a:ext cx="5183188" cy="6819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Crkva Sv. Petra i Sv. Andrije</a:t>
            </a:r>
          </a:p>
        </p:txBody>
      </p:sp>
      <p:pic>
        <p:nvPicPr>
          <p:cNvPr id="10" name="Rezervirano mjesto sadržaja 9" descr="Slika na kojoj se prikazuje na zatvorenom, zid, stol, soba&#10;&#10;Opis je generiran uz vrlo visoku pouzdanost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88" y="2315889"/>
            <a:ext cx="2732215" cy="3684588"/>
          </a:xfrm>
        </p:spPr>
      </p:pic>
      <p:pic>
        <p:nvPicPr>
          <p:cNvPr id="12" name="Slika 11" descr="Slika na kojoj se prikazuje zgrada, na otvorenom, tlo, cigla&#10;&#10;Opis je generiran uz vrlo visoku pouzdano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2315889"/>
            <a:ext cx="2627086" cy="3693886"/>
          </a:xfrm>
          <a:prstGeom prst="rect">
            <a:avLst/>
          </a:prstGeom>
        </p:spPr>
      </p:pic>
      <p:pic>
        <p:nvPicPr>
          <p:cNvPr id="14" name="Slika 13" descr="Slika na kojoj se prikazuje zgrada, tlo, na zatvorenom, prozor&#10;&#10;Opis je generiran uz visoku pouzdanos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43" y="2315889"/>
            <a:ext cx="2462591" cy="36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78157" y="365126"/>
            <a:ext cx="6785113" cy="1026352"/>
          </a:xfrm>
        </p:spPr>
        <p:txBody>
          <a:bodyPr/>
          <a:lstStyle/>
          <a:p>
            <a:r>
              <a:rPr lang="hr-HR" i="1" dirty="0">
                <a:solidFill>
                  <a:schemeClr val="bg1"/>
                </a:solidFill>
              </a:rPr>
              <a:t>SPOMENICI I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69844" y="1391478"/>
            <a:ext cx="5427732" cy="702365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Crkva i samostan Sv. Mihovila</a:t>
            </a:r>
          </a:p>
        </p:txBody>
      </p:sp>
      <p:pic>
        <p:nvPicPr>
          <p:cNvPr id="10" name="Rezervirano mjesto sadržaja 9" descr="Slika na kojoj se prikazuje zgrada, nebo, na otvorenom, toranj&#10;&#10;Opis je generiran uz vrlo visoku pouzdanos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0" y="2417830"/>
            <a:ext cx="2540000" cy="3390900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524000"/>
            <a:ext cx="5183188" cy="56984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Crkva Sv. Dominika</a:t>
            </a:r>
          </a:p>
        </p:txBody>
      </p:sp>
      <p:pic>
        <p:nvPicPr>
          <p:cNvPr id="12" name="Rezervirano mjesto sadržaja 11" descr="Slika na kojoj se prikazuje zgrada, nebo, na otvorenom, toranj&#10;&#10;Opis je generiran uz vrlo visoku pouzdanost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65" y="4370274"/>
            <a:ext cx="3429000" cy="2276475"/>
          </a:xfrm>
        </p:spPr>
      </p:pic>
      <p:pic>
        <p:nvPicPr>
          <p:cNvPr id="14" name="Slika 13" descr="Slika na kojoj se prikazuje zgrada, nebo, na otvorenom, staro&#10;&#10;Opis je generiran uz vrlo visoku pouzdano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926464"/>
            <a:ext cx="4963886" cy="28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8886" y="365126"/>
            <a:ext cx="8996501" cy="1119118"/>
          </a:xfrm>
        </p:spPr>
        <p:txBody>
          <a:bodyPr/>
          <a:lstStyle/>
          <a:p>
            <a:r>
              <a:rPr lang="hr-HR" i="1" dirty="0">
                <a:solidFill>
                  <a:schemeClr val="bg1"/>
                </a:solidFill>
              </a:rPr>
              <a:t>SPOMENICI I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325217"/>
            <a:ext cx="5157787" cy="72887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3200" dirty="0"/>
              <a:t>Crkva Sv. Ilije Proroka</a:t>
            </a:r>
          </a:p>
        </p:txBody>
      </p:sp>
      <p:pic>
        <p:nvPicPr>
          <p:cNvPr id="9" name="Rezervirano mjesto sadržaja 8" descr="Slika na kojoj se prikazuje zgrada, na otvorenom, nebo, visoko&#10;&#10;Opis je generiran uz vrlo visoku pouzdanos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235200"/>
            <a:ext cx="3862841" cy="4622800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484244"/>
            <a:ext cx="5183188" cy="1020830"/>
          </a:xfrm>
        </p:spPr>
        <p:txBody>
          <a:bodyPr/>
          <a:lstStyle/>
          <a:p>
            <a:endParaRPr lang="hr-HR" dirty="0"/>
          </a:p>
          <a:p>
            <a:endParaRPr lang="hr-HR" b="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1484244"/>
            <a:ext cx="5183188" cy="4705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b="1" dirty="0"/>
              <a:t>Ostaci crkve </a:t>
            </a:r>
            <a:r>
              <a:rPr lang="hr-HR" b="1" dirty="0" err="1"/>
              <a:t>Stomorica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42" y="2235200"/>
            <a:ext cx="2728685" cy="4135577"/>
          </a:xfrm>
          <a:prstGeom prst="rect">
            <a:avLst/>
          </a:prstGeom>
        </p:spPr>
      </p:pic>
      <p:pic>
        <p:nvPicPr>
          <p:cNvPr id="13" name="Slika 12" descr="Slika na kojoj se prikazuje na otvorenom, zgrada, tlo, snijeg&#10;&#10;Opis je generiran uz vrlo visoku pouzdano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52" y="2235201"/>
            <a:ext cx="4020005" cy="41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278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Lucida Calligraphy</vt:lpstr>
      <vt:lpstr>Vivaldi</vt:lpstr>
      <vt:lpstr>Wingdings</vt:lpstr>
      <vt:lpstr>Tema sustava Office</vt:lpstr>
      <vt:lpstr>ZADAR</vt:lpstr>
      <vt:lpstr>OPĆENITO O ZADRU</vt:lpstr>
      <vt:lpstr>SPOMENICI I ZNAMENITOSTI</vt:lpstr>
      <vt:lpstr>SPOMENICI I ZNAMENITOSTI</vt:lpstr>
      <vt:lpstr>SPOMENICI I ZNAMENITOSTI</vt:lpstr>
      <vt:lpstr>SPOMENICI I ZNAMENITOSTI</vt:lpstr>
      <vt:lpstr>SPOMENICI I ZNAMENITOSTI</vt:lpstr>
      <vt:lpstr>SPOMENICI I ZNAMENITOSTI</vt:lpstr>
      <vt:lpstr>SPOMENICI I ZNAMENITOSTI</vt:lpstr>
      <vt:lpstr>SPOMENICI I ZNAMENITOSTI</vt:lpstr>
      <vt:lpstr>ZANIMLJIVOSTI</vt:lpstr>
      <vt:lpstr>DOGAĐANJA</vt:lpstr>
      <vt:lpstr>   HVALA NA RAZUMJEVANJU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matea.colic2003@outlook.com</dc:creator>
  <cp:lastModifiedBy>Topalusic</cp:lastModifiedBy>
  <cp:revision>36</cp:revision>
  <dcterms:created xsi:type="dcterms:W3CDTF">2017-05-23T08:42:00Z</dcterms:created>
  <dcterms:modified xsi:type="dcterms:W3CDTF">2017-06-06T19:25:53Z</dcterms:modified>
</cp:coreProperties>
</file>