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3" r:id="rId3"/>
    <p:sldId id="257" r:id="rId4"/>
    <p:sldId id="258" r:id="rId5"/>
    <p:sldId id="262" r:id="rId6"/>
    <p:sldId id="259" r:id="rId7"/>
    <p:sldId id="260" r:id="rId8"/>
    <p:sldId id="261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VANA" initials="I" lastIdx="1" clrIdx="0">
    <p:extLst>
      <p:ext uri="{19B8F6BF-5375-455C-9EA6-DF929625EA0E}">
        <p15:presenceInfo xmlns:p15="http://schemas.microsoft.com/office/powerpoint/2012/main" userId="IVAN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5-20T12:14:04.360" idx="1">
    <p:pos x="3761" y="1502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r-HR" smtClean="0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6/6/2017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6/6/2017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96DFF08F-DC6B-4601-B491-B0F83F6DD2DA}" type="datetimeFigureOut">
              <a:rPr lang="en-US" dirty="0"/>
              <a:t>6/6/2017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6/6/2017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6/6/2017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6/6/2017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6/6/2017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6/6/2017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6/6/2017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6/6/2017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6/6/2017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6/6/2017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1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35131" y="2256903"/>
            <a:ext cx="11471565" cy="1739347"/>
          </a:xfrm>
        </p:spPr>
        <p:txBody>
          <a:bodyPr>
            <a:noAutofit/>
          </a:bodyPr>
          <a:lstStyle/>
          <a:p>
            <a:r>
              <a:rPr lang="hr-HR" sz="16600" dirty="0" smtClean="0"/>
              <a:t>Zadar</a:t>
            </a:r>
            <a:endParaRPr lang="hr-HR" sz="1660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Ivana </a:t>
            </a:r>
            <a:r>
              <a:rPr lang="hr-HR" dirty="0" err="1" smtClean="0"/>
              <a:t>Arelić</a:t>
            </a:r>
            <a:r>
              <a:rPr lang="hr-HR" dirty="0" smtClean="0"/>
              <a:t> 8.b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907458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promet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hr-HR" sz="3200" dirty="0" smtClean="0"/>
              <a:t> Razvijen promet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r-HR" sz="3200" dirty="0" smtClean="0"/>
              <a:t>Zadar je zračna i pomorska luka</a:t>
            </a:r>
            <a:endParaRPr lang="hr-HR" sz="32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1436" y="3255441"/>
            <a:ext cx="5592039" cy="2929742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43" y="3255441"/>
            <a:ext cx="5918516" cy="338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676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industrije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hr-HR" sz="3200" dirty="0" smtClean="0"/>
              <a:t> Razvijena industrija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r-HR" sz="3200" dirty="0" smtClean="0"/>
              <a:t> Zadar spada pod Splitsku industrijsku regiju:</a:t>
            </a:r>
          </a:p>
          <a:p>
            <a:pPr marL="0" indent="0">
              <a:buNone/>
            </a:pPr>
            <a:r>
              <a:rPr lang="hr-HR" sz="3200" dirty="0" smtClean="0"/>
              <a:t> </a:t>
            </a:r>
            <a:endParaRPr lang="hr-HR" sz="3200" dirty="0"/>
          </a:p>
        </p:txBody>
      </p:sp>
      <p:sp>
        <p:nvSpPr>
          <p:cNvPr id="6" name="TekstniOkvir 5"/>
          <p:cNvSpPr txBox="1"/>
          <p:nvPr/>
        </p:nvSpPr>
        <p:spPr>
          <a:xfrm>
            <a:off x="1515915" y="3942025"/>
            <a:ext cx="3035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i="1" dirty="0" smtClean="0"/>
              <a:t>PREHRAMBENA INDUSTRIJA</a:t>
            </a:r>
            <a:endParaRPr lang="hr-HR" sz="2800" b="1" i="1" dirty="0"/>
          </a:p>
        </p:txBody>
      </p:sp>
      <p:sp>
        <p:nvSpPr>
          <p:cNvPr id="7" name="TekstniOkvir 6"/>
          <p:cNvSpPr txBox="1"/>
          <p:nvPr/>
        </p:nvSpPr>
        <p:spPr>
          <a:xfrm>
            <a:off x="7559451" y="3888816"/>
            <a:ext cx="40064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i="1" dirty="0" smtClean="0"/>
              <a:t>METALOPRERAĐIVAČKA INDUSTRIJA</a:t>
            </a:r>
            <a:endParaRPr lang="hr-HR" sz="2800" b="1" i="1" dirty="0"/>
          </a:p>
        </p:txBody>
      </p:sp>
    </p:spTree>
    <p:extLst>
      <p:ext uri="{BB962C8B-B14F-4D97-AF65-F5344CB8AC3E}">
        <p14:creationId xmlns:p14="http://schemas.microsoft.com/office/powerpoint/2010/main" val="1367541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turizam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hr-HR" sz="2800" dirty="0" smtClean="0"/>
              <a:t> Turizam razvijen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800" dirty="0"/>
              <a:t> </a:t>
            </a:r>
            <a:r>
              <a:rPr lang="hr-HR" sz="2800" dirty="0" smtClean="0"/>
              <a:t>Zajedno s Biogradom i Šibenikom spada </a:t>
            </a:r>
            <a:r>
              <a:rPr lang="hr-HR" sz="2800" b="1" dirty="0" smtClean="0"/>
              <a:t>u </a:t>
            </a:r>
          </a:p>
          <a:p>
            <a:pPr marL="0" indent="0">
              <a:buNone/>
            </a:pPr>
            <a:r>
              <a:rPr lang="hr-HR" sz="2800" b="1" u="sng" dirty="0" smtClean="0"/>
              <a:t> SJEVERNO-DALMATINSKU  TURISTIČKU REGIJU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sz="2800" b="1" u="sng" dirty="0"/>
              <a:t> </a:t>
            </a:r>
            <a:r>
              <a:rPr lang="hr-HR" sz="2800" b="1" u="sng" dirty="0" smtClean="0"/>
              <a:t>Zaštićena gradska cjelina</a:t>
            </a:r>
          </a:p>
          <a:p>
            <a:pPr>
              <a:buFont typeface="Wingdings" panose="05000000000000000000" pitchFamily="2" charset="2"/>
              <a:buChar char="Ø"/>
            </a:pP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2898164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Kulturna baština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hr-HR" dirty="0" smtClean="0"/>
              <a:t> </a:t>
            </a:r>
            <a:r>
              <a:rPr lang="hr-HR" sz="2800" b="1" dirty="0" smtClean="0"/>
              <a:t>Crkva sv. Donata</a:t>
            </a:r>
            <a:endParaRPr lang="hr-HR" dirty="0"/>
          </a:p>
        </p:txBody>
      </p:sp>
      <p:sp>
        <p:nvSpPr>
          <p:cNvPr id="4" name="AutoShape 2" descr="Rezultat slike za crkva sv donata"/>
          <p:cNvSpPr>
            <a:spLocks noChangeAspect="1" noChangeArrowheads="1"/>
          </p:cNvSpPr>
          <p:nvPr/>
        </p:nvSpPr>
        <p:spPr bwMode="auto">
          <a:xfrm>
            <a:off x="63500" y="-852488"/>
            <a:ext cx="2190750" cy="178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204" y="2231782"/>
            <a:ext cx="5764339" cy="37660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32" y="2652253"/>
            <a:ext cx="4908096" cy="40045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26859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Kulturna baština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hr-HR" dirty="0" smtClean="0"/>
              <a:t> </a:t>
            </a:r>
            <a:r>
              <a:rPr lang="hr-HR" sz="2800" b="1" dirty="0" smtClean="0"/>
              <a:t>Katedrala sv. </a:t>
            </a:r>
            <a:r>
              <a:rPr lang="hr-HR" sz="2800" b="1" dirty="0" err="1" smtClean="0"/>
              <a:t>Stošije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993" y="2960234"/>
            <a:ext cx="5876029" cy="38977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628" y="526143"/>
            <a:ext cx="4572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639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Kulturna baština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hr-HR" sz="2800" dirty="0" smtClean="0"/>
              <a:t> </a:t>
            </a:r>
            <a:r>
              <a:rPr lang="hr-HR" sz="2800" b="1" dirty="0" smtClean="0"/>
              <a:t>Crkva sv. Marije</a:t>
            </a:r>
            <a:endParaRPr lang="hr-HR" sz="28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598" y="2620191"/>
            <a:ext cx="5377543" cy="4033157"/>
          </a:xfrm>
          <a:prstGeom prst="rect">
            <a:avLst/>
          </a:prstGeom>
        </p:spPr>
      </p:pic>
      <p:sp>
        <p:nvSpPr>
          <p:cNvPr id="7" name="TekstniOkvir 6"/>
          <p:cNvSpPr txBox="1"/>
          <p:nvPr/>
        </p:nvSpPr>
        <p:spPr>
          <a:xfrm>
            <a:off x="6618514" y="2011680"/>
            <a:ext cx="47078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hr-HR" sz="2800" b="1" dirty="0" smtClean="0"/>
              <a:t>Crkva i samostan sv. Mihovila</a:t>
            </a:r>
            <a:endParaRPr lang="hr-HR" sz="2800" b="1" dirty="0"/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8514" y="3018565"/>
            <a:ext cx="5399315" cy="34327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86485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Kulturna baština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hr-HR" sz="2800" b="1" dirty="0" smtClean="0"/>
              <a:t> Crkva sv. Dominika</a:t>
            </a:r>
            <a:endParaRPr lang="hr-HR" sz="2800" b="1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44" y="2464739"/>
            <a:ext cx="5722215" cy="42916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kstniOkvir 4"/>
          <p:cNvSpPr txBox="1"/>
          <p:nvPr/>
        </p:nvSpPr>
        <p:spPr>
          <a:xfrm>
            <a:off x="7112000" y="2011680"/>
            <a:ext cx="46881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hr-HR" sz="2800" b="1" dirty="0" smtClean="0"/>
              <a:t>Crkva sv. </a:t>
            </a:r>
            <a:r>
              <a:rPr lang="hr-HR" sz="2800" b="1" dirty="0" err="1" smtClean="0"/>
              <a:t>Krševana</a:t>
            </a:r>
            <a:endParaRPr lang="hr-HR" sz="2800" b="1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1164" y="2834336"/>
            <a:ext cx="5719677" cy="3922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2276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Kulturna baština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hr-HR" sz="2800" b="1" dirty="0" smtClean="0"/>
              <a:t> Crkva Gospe od zdravlja</a:t>
            </a:r>
            <a:endParaRPr lang="hr-HR" sz="2800" b="1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915" y="152399"/>
            <a:ext cx="4630057" cy="68127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735" y="2531865"/>
            <a:ext cx="3135122" cy="42100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142178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Kulturna baština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91886" y="1915886"/>
            <a:ext cx="10595113" cy="430203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hr-HR" sz="2800" b="1" dirty="0" smtClean="0"/>
              <a:t> Crkva i franjevački samostan sv. Frane</a:t>
            </a:r>
            <a:endParaRPr lang="hr-HR" sz="2800" b="1" dirty="0"/>
          </a:p>
        </p:txBody>
      </p:sp>
      <p:sp>
        <p:nvSpPr>
          <p:cNvPr id="4" name="AutoShape 2" descr="Rezultat slike za crkva i  franjevacki samostan sv frane"/>
          <p:cNvSpPr>
            <a:spLocks noChangeAspect="1" noChangeArrowheads="1"/>
          </p:cNvSpPr>
          <p:nvPr/>
        </p:nvSpPr>
        <p:spPr bwMode="auto">
          <a:xfrm>
            <a:off x="63500" y="-852488"/>
            <a:ext cx="2724150" cy="178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50" y="2929600"/>
            <a:ext cx="5304064" cy="3518362"/>
          </a:xfrm>
          <a:prstGeom prst="rect">
            <a:avLst/>
          </a:prstGeom>
        </p:spPr>
      </p:pic>
      <p:sp>
        <p:nvSpPr>
          <p:cNvPr id="7" name="TekstniOkvir 6"/>
          <p:cNvSpPr txBox="1"/>
          <p:nvPr/>
        </p:nvSpPr>
        <p:spPr>
          <a:xfrm>
            <a:off x="7678057" y="1915886"/>
            <a:ext cx="31350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hr-HR" sz="2800" b="1" dirty="0" smtClean="0"/>
              <a:t>Forum</a:t>
            </a:r>
            <a:endParaRPr lang="hr-HR" sz="2800" b="1" dirty="0"/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9486" y="2926620"/>
            <a:ext cx="5099521" cy="3406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813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Kulturna baština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hr-HR" sz="2800" b="1" dirty="0" smtClean="0"/>
              <a:t> Crkva sv. Šimuna i škrinja sv. Šimuna</a:t>
            </a:r>
            <a:endParaRPr lang="hr-HR" sz="2800" b="1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679" y="2596624"/>
            <a:ext cx="6215950" cy="41452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95" y="2664783"/>
            <a:ext cx="5510405" cy="41380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684318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općenito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hr-HR" sz="2800" dirty="0"/>
              <a:t> </a:t>
            </a:r>
            <a:r>
              <a:rPr lang="hr-HR" sz="2800" dirty="0" smtClean="0"/>
              <a:t>Zadar je grad na Jadranskom moru okružen otocima ( Pag, Dugi otok, Ugljan, </a:t>
            </a:r>
            <a:r>
              <a:rPr lang="hr-HR" sz="2800" dirty="0"/>
              <a:t>K</a:t>
            </a:r>
            <a:r>
              <a:rPr lang="hr-HR" sz="2800" dirty="0" smtClean="0"/>
              <a:t>ornati) te glavni grad Zadarske županije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r-HR" sz="2800" dirty="0" smtClean="0"/>
              <a:t>U okolici Zadra nalazi se solana Nin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r-HR" sz="2800" dirty="0"/>
              <a:t> </a:t>
            </a:r>
            <a:r>
              <a:rPr lang="hr-HR" sz="2800" dirty="0" smtClean="0"/>
              <a:t>5. grad po veličini u RH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r-HR" sz="2800" dirty="0" smtClean="0"/>
              <a:t>S Dalmacijom i dijelom Like čini Splitsku </a:t>
            </a:r>
            <a:r>
              <a:rPr lang="hr-HR" sz="2800" dirty="0" err="1" smtClean="0"/>
              <a:t>makroregiju</a:t>
            </a:r>
            <a:endParaRPr lang="hr-HR" sz="2800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hr-HR" sz="2800" dirty="0"/>
              <a:t> </a:t>
            </a:r>
            <a:r>
              <a:rPr lang="hr-HR" sz="2800" dirty="0" smtClean="0"/>
              <a:t>Grb Grada Zadra </a:t>
            </a:r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3315" y="3743811"/>
            <a:ext cx="2537051" cy="2954401"/>
          </a:xfrm>
          <a:prstGeom prst="rect">
            <a:avLst/>
          </a:prstGeom>
        </p:spPr>
      </p:pic>
      <p:sp>
        <p:nvSpPr>
          <p:cNvPr id="5" name="Strelica udesno 4"/>
          <p:cNvSpPr/>
          <p:nvPr/>
        </p:nvSpPr>
        <p:spPr>
          <a:xfrm rot="944141">
            <a:off x="4719776" y="5244040"/>
            <a:ext cx="3918857" cy="6738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631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Kulturna baština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hr-HR" sz="2800" b="1" dirty="0" smtClean="0"/>
              <a:t> Kopnena vrata (luka </a:t>
            </a:r>
            <a:r>
              <a:rPr lang="hr-HR" sz="2800" b="1" dirty="0" err="1" smtClean="0"/>
              <a:t>Foša</a:t>
            </a:r>
            <a:r>
              <a:rPr lang="hr-HR" sz="2800" b="1" dirty="0" smtClean="0"/>
              <a:t>)</a:t>
            </a:r>
            <a:endParaRPr lang="hr-HR" sz="2800" b="1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06" y="2526632"/>
            <a:ext cx="6214551" cy="41571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kstniOkvir 4"/>
          <p:cNvSpPr txBox="1"/>
          <p:nvPr/>
        </p:nvSpPr>
        <p:spPr>
          <a:xfrm>
            <a:off x="7082970" y="1918789"/>
            <a:ext cx="47610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hr-HR" sz="2800" b="1" dirty="0" smtClean="0"/>
              <a:t> Morska vrata (u blizini crkve sv. </a:t>
            </a:r>
            <a:r>
              <a:rPr lang="hr-HR" sz="2800" b="1" dirty="0" err="1" smtClean="0"/>
              <a:t>Krševana</a:t>
            </a:r>
            <a:r>
              <a:rPr lang="hr-HR" sz="2800" b="1" dirty="0" smtClean="0"/>
              <a:t>)</a:t>
            </a:r>
            <a:endParaRPr lang="hr-HR" sz="2800" b="1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4578" y="2774853"/>
            <a:ext cx="3057823" cy="40831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74529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Kulturna baština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hr-HR" sz="2800" b="1" dirty="0" smtClean="0"/>
              <a:t> </a:t>
            </a:r>
            <a:r>
              <a:rPr lang="hr-HR" sz="2800" b="1" dirty="0" err="1" smtClean="0"/>
              <a:t>Kalelarga</a:t>
            </a:r>
            <a:r>
              <a:rPr lang="hr-HR" sz="2800" b="1" dirty="0" smtClean="0"/>
              <a:t>- glavna Zadarska ulica</a:t>
            </a:r>
            <a:endParaRPr lang="hr-HR" sz="2800" b="1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1716" y="0"/>
            <a:ext cx="4371593" cy="65738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372" y="2452914"/>
            <a:ext cx="2929383" cy="4405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380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video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5400" dirty="0"/>
              <a:t>https://www.bing.com/videos/search?q=zadar&amp;&amp;view=detail&amp;mid=61449186445DF7569AF761449186445DF7569AF7&amp;FORM=VRDGAR</a:t>
            </a:r>
          </a:p>
        </p:txBody>
      </p:sp>
    </p:spTree>
    <p:extLst>
      <p:ext uri="{BB962C8B-B14F-4D97-AF65-F5344CB8AC3E}">
        <p14:creationId xmlns:p14="http://schemas.microsoft.com/office/powerpoint/2010/main" val="2597630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84462" y="218862"/>
            <a:ext cx="9784080" cy="1508760"/>
          </a:xfrm>
        </p:spPr>
        <p:txBody>
          <a:bodyPr>
            <a:normAutofit/>
          </a:bodyPr>
          <a:lstStyle/>
          <a:p>
            <a:r>
              <a:rPr lang="hr-HR" sz="6600" dirty="0" smtClean="0"/>
              <a:t>smještaj</a:t>
            </a:r>
            <a:endParaRPr lang="hr-HR" sz="66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84462" y="2011680"/>
            <a:ext cx="10502537" cy="4206240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hr-HR" sz="2800" dirty="0" smtClean="0"/>
              <a:t>PRIRODNO-GEOGRAFSKA PODJELA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r-HR" sz="2800" dirty="0" smtClean="0"/>
              <a:t>Prirodna cjelina: Primorska Hrvatska               Južno Hrvatsko primorje</a:t>
            </a:r>
          </a:p>
          <a:p>
            <a:pPr marL="0" indent="0">
              <a:buNone/>
            </a:pPr>
            <a:endParaRPr lang="hr-HR" sz="2800" dirty="0" smtClean="0"/>
          </a:p>
          <a:p>
            <a:pPr marL="0" indent="0">
              <a:buNone/>
            </a:pPr>
            <a:r>
              <a:rPr lang="hr-HR" sz="2800" dirty="0" smtClean="0"/>
              <a:t>                                                                                                    </a:t>
            </a:r>
            <a:endParaRPr lang="hr-HR" sz="2800" dirty="0"/>
          </a:p>
          <a:p>
            <a:pPr marL="0" indent="0">
              <a:buNone/>
            </a:pPr>
            <a:r>
              <a:rPr lang="hr-HR" sz="2800" dirty="0" smtClean="0"/>
              <a:t>                                                                                                 Sjever Dalmacije</a:t>
            </a:r>
          </a:p>
          <a:p>
            <a:pPr marL="0" indent="0">
              <a:buNone/>
            </a:pPr>
            <a:endParaRPr lang="hr-HR" sz="2800" dirty="0" smtClean="0"/>
          </a:p>
          <a:p>
            <a:pPr marL="0" indent="0">
              <a:buNone/>
            </a:pPr>
            <a:r>
              <a:rPr lang="hr-HR" sz="2800" dirty="0" smtClean="0"/>
              <a:t>2. POVIJESNA PODJELA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r-HR" sz="2800" dirty="0" smtClean="0"/>
              <a:t> Dalmacija</a:t>
            </a:r>
          </a:p>
          <a:p>
            <a:pPr>
              <a:buFont typeface="Wingdings" panose="05000000000000000000" pitchFamily="2" charset="2"/>
              <a:buChar char="v"/>
            </a:pPr>
            <a:endParaRPr lang="hr-HR" dirty="0" smtClean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 smtClean="0"/>
          </a:p>
          <a:p>
            <a:pPr>
              <a:buFont typeface="Wingdings" panose="05000000000000000000" pitchFamily="2" charset="2"/>
              <a:buChar char="v"/>
            </a:pPr>
            <a:endParaRPr lang="hr-HR" dirty="0"/>
          </a:p>
        </p:txBody>
      </p:sp>
      <p:sp>
        <p:nvSpPr>
          <p:cNvPr id="6" name="Strelica udesno 5"/>
          <p:cNvSpPr/>
          <p:nvPr/>
        </p:nvSpPr>
        <p:spPr>
          <a:xfrm>
            <a:off x="6361613" y="2521132"/>
            <a:ext cx="770709" cy="4441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Strelica udesno 6"/>
          <p:cNvSpPr/>
          <p:nvPr/>
        </p:nvSpPr>
        <p:spPr>
          <a:xfrm rot="5400000">
            <a:off x="8471832" y="3383281"/>
            <a:ext cx="1018900" cy="5486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2781" y="607424"/>
            <a:ext cx="6488362" cy="6100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876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6600" dirty="0" smtClean="0"/>
              <a:t>SMJEŠTAJ</a:t>
            </a:r>
            <a:endParaRPr lang="hr-HR" sz="66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0" y="1904103"/>
            <a:ext cx="9784080" cy="4206240"/>
          </a:xfrm>
        </p:spPr>
        <p:txBody>
          <a:bodyPr/>
          <a:lstStyle/>
          <a:p>
            <a:pPr marL="0" indent="0">
              <a:buNone/>
            </a:pPr>
            <a:r>
              <a:rPr lang="hr-HR" sz="2800" dirty="0"/>
              <a:t>3</a:t>
            </a:r>
            <a:r>
              <a:rPr lang="hr-HR" dirty="0"/>
              <a:t>. </a:t>
            </a:r>
            <a:r>
              <a:rPr lang="hr-HR" sz="2800" dirty="0"/>
              <a:t>FUNKCIONALNA PODJELA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r-HR" sz="2800" dirty="0"/>
              <a:t> Zadar je regionalan (R) grad koji gravitira </a:t>
            </a:r>
            <a:r>
              <a:rPr lang="hr-HR" sz="2800" dirty="0" err="1"/>
              <a:t>makroregionalnim</a:t>
            </a:r>
            <a:r>
              <a:rPr lang="hr-HR" sz="2800" dirty="0"/>
              <a:t> gradovima Rijeci i Splitu te ima iznad 50 000 stanovnika i većinu funkcija</a:t>
            </a:r>
            <a:r>
              <a:rPr lang="hr-HR" sz="2800" dirty="0" smtClean="0"/>
              <a:t>.</a:t>
            </a:r>
          </a:p>
          <a:p>
            <a:pPr>
              <a:buFont typeface="Wingdings" panose="05000000000000000000" pitchFamily="2" charset="2"/>
              <a:buChar char="v"/>
            </a:pPr>
            <a:endParaRPr lang="hr-HR" sz="2800" dirty="0"/>
          </a:p>
          <a:p>
            <a:pPr>
              <a:buFont typeface="Wingdings" panose="05000000000000000000" pitchFamily="2" charset="2"/>
              <a:buChar char="v"/>
            </a:pPr>
            <a:r>
              <a:rPr lang="hr-HR" sz="2800" dirty="0" smtClean="0"/>
              <a:t> Geografska širina: 44° 7’ </a:t>
            </a:r>
            <a:r>
              <a:rPr lang="hr-HR" sz="2800" dirty="0" err="1" smtClean="0"/>
              <a:t>s.g.š</a:t>
            </a:r>
            <a:r>
              <a:rPr lang="hr-HR" sz="2800" dirty="0" smtClean="0"/>
              <a:t>.</a:t>
            </a:r>
            <a:endParaRPr lang="hr-HR" sz="2800" dirty="0"/>
          </a:p>
          <a:p>
            <a:pPr>
              <a:buFont typeface="Wingdings" panose="05000000000000000000" pitchFamily="2" charset="2"/>
              <a:buChar char="v"/>
            </a:pPr>
            <a:r>
              <a:rPr lang="hr-HR" sz="2800" dirty="0" smtClean="0"/>
              <a:t> Geografska dužina: 15° 13’ </a:t>
            </a:r>
            <a:r>
              <a:rPr lang="hr-HR" sz="2800" dirty="0" err="1" smtClean="0"/>
              <a:t>i.g.d</a:t>
            </a:r>
            <a:r>
              <a:rPr lang="hr-HR" sz="2800" dirty="0" smtClean="0"/>
              <a:t>.</a:t>
            </a:r>
          </a:p>
          <a:p>
            <a:pPr marL="0" indent="0">
              <a:buNone/>
            </a:pPr>
            <a:endParaRPr lang="hr-HR" sz="2800" dirty="0"/>
          </a:p>
          <a:p>
            <a:pPr marL="0" indent="0">
              <a:buNone/>
            </a:pPr>
            <a:endParaRPr lang="hr-HR" dirty="0"/>
          </a:p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668" y="2729753"/>
            <a:ext cx="4991332" cy="4128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890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VODE 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800" dirty="0" smtClean="0"/>
              <a:t>JADRANSKI SLIJEV: rijeka Zrmanja</a:t>
            </a:r>
            <a:endParaRPr lang="hr-HR" sz="28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215" y="2011680"/>
            <a:ext cx="4311287" cy="4488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775" y="2670494"/>
            <a:ext cx="5506585" cy="38301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78156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KLIMA,TLO I BILJNI SVIJET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800" dirty="0" smtClean="0"/>
              <a:t>KLIMA: sredozemna, utječe Jadransko more(sporo se grije i sporo hladi) ,ljeta vruća i suha, zime blage i kišovite</a:t>
            </a:r>
          </a:p>
          <a:p>
            <a:r>
              <a:rPr lang="hr-HR" sz="2800" dirty="0"/>
              <a:t> </a:t>
            </a:r>
            <a:r>
              <a:rPr lang="hr-HR" sz="2800" dirty="0" smtClean="0"/>
              <a:t>TLO:  crvenica i </a:t>
            </a:r>
            <a:r>
              <a:rPr lang="hr-HR" sz="2800" dirty="0" err="1" smtClean="0"/>
              <a:t>flišne</a:t>
            </a:r>
            <a:r>
              <a:rPr lang="hr-HR" sz="2800" dirty="0" smtClean="0"/>
              <a:t> zone (Ravni kotari)</a:t>
            </a:r>
          </a:p>
          <a:p>
            <a:endParaRPr lang="hr-HR" sz="2800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621" y="3370216"/>
            <a:ext cx="4650378" cy="3487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379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KLIMA, TLO I BILJNI SVIJET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800" dirty="0" smtClean="0"/>
              <a:t>BILJNI POKROV: </a:t>
            </a:r>
            <a:endParaRPr lang="hr-HR" sz="28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58" y="2384516"/>
            <a:ext cx="5524500" cy="3676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kstniOkvir 4"/>
          <p:cNvSpPr txBox="1"/>
          <p:nvPr/>
        </p:nvSpPr>
        <p:spPr>
          <a:xfrm>
            <a:off x="3789364" y="2541900"/>
            <a:ext cx="38012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smtClean="0">
                <a:solidFill>
                  <a:schemeClr val="bg1"/>
                </a:solidFill>
              </a:rPr>
              <a:t>ALEPSKI BOR</a:t>
            </a:r>
            <a:endParaRPr lang="hr-HR" sz="2400" b="1" dirty="0">
              <a:solidFill>
                <a:schemeClr val="bg1"/>
              </a:solidFill>
            </a:endParaRP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100" y="1881769"/>
            <a:ext cx="5207381" cy="3391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kstniOkvir 6"/>
          <p:cNvSpPr txBox="1"/>
          <p:nvPr/>
        </p:nvSpPr>
        <p:spPr>
          <a:xfrm>
            <a:off x="6248100" y="1922847"/>
            <a:ext cx="2834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 smtClean="0">
                <a:solidFill>
                  <a:schemeClr val="bg1"/>
                </a:solidFill>
              </a:rPr>
              <a:t>DALMATINSKI CRNI BOR</a:t>
            </a:r>
            <a:endParaRPr lang="hr-HR" sz="2000" b="1" dirty="0">
              <a:solidFill>
                <a:schemeClr val="bg1"/>
              </a:solidFill>
            </a:endParaRPr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403" y="3177113"/>
            <a:ext cx="4468586" cy="29790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kstniOkvir 8"/>
          <p:cNvSpPr txBox="1"/>
          <p:nvPr/>
        </p:nvSpPr>
        <p:spPr>
          <a:xfrm>
            <a:off x="4579273" y="5646255"/>
            <a:ext cx="32526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 smtClean="0"/>
              <a:t>BIJELI GRAB</a:t>
            </a:r>
            <a:endParaRPr lang="hr-HR" sz="2000" b="1" dirty="0"/>
          </a:p>
        </p:txBody>
      </p:sp>
    </p:spTree>
    <p:extLst>
      <p:ext uri="{BB962C8B-B14F-4D97-AF65-F5344CB8AC3E}">
        <p14:creationId xmlns:p14="http://schemas.microsoft.com/office/powerpoint/2010/main" val="476468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KLIMA,TLO I BILJNI SVIJET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800" dirty="0" smtClean="0"/>
              <a:t>HRAST : CRNIKA I MEDUNAC</a:t>
            </a:r>
          </a:p>
          <a:p>
            <a:r>
              <a:rPr lang="hr-HR" sz="2800" dirty="0" smtClean="0"/>
              <a:t>Aromatične biljne vrste: </a:t>
            </a:r>
            <a:endParaRPr lang="hr-HR" sz="2800" dirty="0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079" y="3200341"/>
            <a:ext cx="4315098" cy="32363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kstniOkvir 7"/>
          <p:cNvSpPr txBox="1"/>
          <p:nvPr/>
        </p:nvSpPr>
        <p:spPr>
          <a:xfrm>
            <a:off x="3422468" y="3200341"/>
            <a:ext cx="22206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 smtClean="0">
                <a:solidFill>
                  <a:schemeClr val="bg1"/>
                </a:solidFill>
              </a:rPr>
              <a:t>LAVANDA</a:t>
            </a:r>
            <a:endParaRPr lang="hr-HR" sz="2000" b="1" dirty="0">
              <a:solidFill>
                <a:schemeClr val="bg1"/>
              </a:solidFill>
            </a:endParaRPr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5954" y="2778406"/>
            <a:ext cx="3343912" cy="1644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kstniOkvir 9"/>
          <p:cNvSpPr txBox="1"/>
          <p:nvPr/>
        </p:nvSpPr>
        <p:spPr>
          <a:xfrm>
            <a:off x="7006816" y="2819072"/>
            <a:ext cx="18158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 smtClean="0">
                <a:solidFill>
                  <a:schemeClr val="bg1"/>
                </a:solidFill>
              </a:rPr>
              <a:t>RUŽMARIN</a:t>
            </a:r>
            <a:endParaRPr lang="hr-HR" sz="2000" b="1" dirty="0">
              <a:solidFill>
                <a:schemeClr val="bg1"/>
              </a:solidFill>
            </a:endParaRPr>
          </a:p>
        </p:txBody>
      </p:sp>
      <p:pic>
        <p:nvPicPr>
          <p:cNvPr id="11" name="Slika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9866" y="1935904"/>
            <a:ext cx="2928983" cy="29289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kstniOkvir 11"/>
          <p:cNvSpPr txBox="1"/>
          <p:nvPr/>
        </p:nvSpPr>
        <p:spPr>
          <a:xfrm>
            <a:off x="9752799" y="2069342"/>
            <a:ext cx="18748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 smtClean="0"/>
              <a:t>LOVOR</a:t>
            </a:r>
            <a:endParaRPr lang="hr-HR" sz="2000" b="1" dirty="0"/>
          </a:p>
        </p:txBody>
      </p:sp>
      <p:pic>
        <p:nvPicPr>
          <p:cNvPr id="14" name="Slika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154" y="4114800"/>
            <a:ext cx="3561332" cy="2670999"/>
          </a:xfrm>
          <a:prstGeom prst="rect">
            <a:avLst/>
          </a:prstGeom>
        </p:spPr>
      </p:pic>
      <p:sp>
        <p:nvSpPr>
          <p:cNvPr id="15" name="TekstniOkvir 14"/>
          <p:cNvSpPr txBox="1"/>
          <p:nvPr/>
        </p:nvSpPr>
        <p:spPr>
          <a:xfrm>
            <a:off x="8016901" y="6192551"/>
            <a:ext cx="27474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 smtClean="0"/>
              <a:t>MIRT</a:t>
            </a:r>
            <a:endParaRPr lang="hr-HR" sz="2000" b="1" dirty="0"/>
          </a:p>
        </p:txBody>
      </p:sp>
    </p:spTree>
    <p:extLst>
      <p:ext uri="{BB962C8B-B14F-4D97-AF65-F5344CB8AC3E}">
        <p14:creationId xmlns:p14="http://schemas.microsoft.com/office/powerpoint/2010/main" val="626979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gospodarstvo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hr-HR" sz="3600" dirty="0" smtClean="0"/>
              <a:t> Poljoprivreda (povrtlarstvo i voćarstvo)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sz="3600" dirty="0" smtClean="0"/>
              <a:t> Šumarstvo-zaštićene šume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sz="3600" dirty="0" smtClean="0"/>
              <a:t> Ribarstvo (Zadarsko područje: na otoku Ugljan-  Kali i Dugi otok-Sali)</a:t>
            </a:r>
          </a:p>
          <a:p>
            <a:pPr marL="0" indent="0">
              <a:buNone/>
            </a:pPr>
            <a:endParaRPr lang="hr-HR" sz="2800" dirty="0" smtClean="0"/>
          </a:p>
          <a:p>
            <a:pPr marL="0" indent="0">
              <a:buNone/>
            </a:pP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306754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aglašeno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TM03090430[[fn=Povezano]]</Template>
  <TotalTime>269</TotalTime>
  <Words>377</Words>
  <Application>Microsoft Office PowerPoint</Application>
  <PresentationFormat>Widescreen</PresentationFormat>
  <Paragraphs>88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Corbel</vt:lpstr>
      <vt:lpstr>Wingdings</vt:lpstr>
      <vt:lpstr>Naglašeno</vt:lpstr>
      <vt:lpstr>Zadar</vt:lpstr>
      <vt:lpstr>općenito</vt:lpstr>
      <vt:lpstr>smještaj</vt:lpstr>
      <vt:lpstr>SMJEŠTAJ</vt:lpstr>
      <vt:lpstr>VODE </vt:lpstr>
      <vt:lpstr>KLIMA,TLO I BILJNI SVIJET</vt:lpstr>
      <vt:lpstr>KLIMA, TLO I BILJNI SVIJET</vt:lpstr>
      <vt:lpstr>KLIMA,TLO I BILJNI SVIJET</vt:lpstr>
      <vt:lpstr>gospodarstvo</vt:lpstr>
      <vt:lpstr>promet</vt:lpstr>
      <vt:lpstr>industrije</vt:lpstr>
      <vt:lpstr>turizam</vt:lpstr>
      <vt:lpstr>Kulturna baština</vt:lpstr>
      <vt:lpstr>Kulturna baština</vt:lpstr>
      <vt:lpstr>Kulturna baština</vt:lpstr>
      <vt:lpstr>Kulturna baština</vt:lpstr>
      <vt:lpstr>Kulturna baština</vt:lpstr>
      <vt:lpstr>Kulturna baština</vt:lpstr>
      <vt:lpstr>Kulturna baština</vt:lpstr>
      <vt:lpstr>Kulturna baština</vt:lpstr>
      <vt:lpstr>Kulturna baština</vt:lpstr>
      <vt:lpstr>video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Zadar</dc:title>
  <dc:creator>IVANA</dc:creator>
  <cp:lastModifiedBy>Topalusic</cp:lastModifiedBy>
  <cp:revision>28</cp:revision>
  <dcterms:created xsi:type="dcterms:W3CDTF">2017-05-20T07:28:04Z</dcterms:created>
  <dcterms:modified xsi:type="dcterms:W3CDTF">2017-06-06T19:36:08Z</dcterms:modified>
</cp:coreProperties>
</file>