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7" r:id="rId8"/>
    <p:sldId id="263" r:id="rId9"/>
    <p:sldId id="264" r:id="rId10"/>
    <p:sldId id="265" r:id="rId11"/>
    <p:sldId id="269" r:id="rId12"/>
    <p:sldId id="270" r:id="rId13"/>
    <p:sldId id="271" r:id="rId14"/>
    <p:sldId id="272" r:id="rId15"/>
    <p:sldId id="268" r:id="rId16"/>
    <p:sldId id="273" r:id="rId17"/>
    <p:sldId id="274" r:id="rId18"/>
    <p:sldId id="275" r:id="rId19"/>
    <p:sldId id="277" r:id="rId20"/>
    <p:sldId id="278" r:id="rId21"/>
    <p:sldId id="279" r:id="rId22"/>
    <p:sldId id="276" r:id="rId23"/>
    <p:sldId id="280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14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6/7/2017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Relationship Id="rId9" Type="http://schemas.openxmlformats.org/officeDocument/2006/relationships/image" Target="../media/image5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jpeg"/><Relationship Id="rId3" Type="http://schemas.openxmlformats.org/officeDocument/2006/relationships/image" Target="../media/image54.jpeg"/><Relationship Id="rId7" Type="http://schemas.openxmlformats.org/officeDocument/2006/relationships/image" Target="../media/image58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8.jpeg"/><Relationship Id="rId5" Type="http://schemas.openxmlformats.org/officeDocument/2006/relationships/image" Target="../media/image39.jpeg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28a4985dc138ddc294a3940271c9a9c_X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31138">
            <a:off x="901351" y="1300914"/>
            <a:ext cx="7142447" cy="4022968"/>
          </a:xfrm>
          <a:prstGeom prst="rect">
            <a:avLst/>
          </a:prstGeom>
        </p:spPr>
      </p:pic>
      <p:pic>
        <p:nvPicPr>
          <p:cNvPr id="6" name="Picture 5" descr="preuzmi (3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" y="228600"/>
            <a:ext cx="4038600" cy="2590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7200" dirty="0" smtClean="0"/>
              <a:t>VUKOVAR</a:t>
            </a:r>
            <a:endParaRPr lang="hr-HR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r-HR" dirty="0" smtClean="0"/>
              <a:t>Mia Milišić 8.D</a:t>
            </a:r>
            <a:endParaRPr lang="hr-HR" dirty="0"/>
          </a:p>
        </p:txBody>
      </p:sp>
      <p:pic>
        <p:nvPicPr>
          <p:cNvPr id="8" name="Picture 7" descr="preuzmi (3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416539">
            <a:off x="347960" y="4480203"/>
            <a:ext cx="3392318" cy="2180776"/>
          </a:xfrm>
          <a:prstGeom prst="rect">
            <a:avLst/>
          </a:prstGeom>
        </p:spPr>
      </p:pic>
      <p:pic>
        <p:nvPicPr>
          <p:cNvPr id="10" name="Picture 9" descr="preuzmi (17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53000" y="4268028"/>
            <a:ext cx="3543300" cy="2349362"/>
          </a:xfrm>
          <a:prstGeom prst="rect">
            <a:avLst/>
          </a:prstGeom>
        </p:spPr>
      </p:pic>
      <p:pic>
        <p:nvPicPr>
          <p:cNvPr id="9" name="Picture 8" descr="images (9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8400" y="4191000"/>
            <a:ext cx="4191000" cy="1778738"/>
          </a:xfrm>
          <a:prstGeom prst="rect">
            <a:avLst/>
          </a:prstGeom>
        </p:spPr>
      </p:pic>
      <p:pic>
        <p:nvPicPr>
          <p:cNvPr id="7" name="Picture 6" descr="preuzmi (35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 rot="887651">
            <a:off x="5836312" y="336890"/>
            <a:ext cx="2888196" cy="1921963"/>
          </a:xfrm>
          <a:prstGeom prst="rect">
            <a:avLst/>
          </a:prstGeom>
        </p:spPr>
      </p:pic>
      <p:pic>
        <p:nvPicPr>
          <p:cNvPr id="4" name="Picture 3" descr="images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 rot="21023155">
            <a:off x="4546190" y="3605900"/>
            <a:ext cx="4177210" cy="2779743"/>
          </a:xfrm>
          <a:prstGeom prst="rect">
            <a:avLst/>
          </a:prstGeom>
        </p:spPr>
      </p:pic>
      <p:pic>
        <p:nvPicPr>
          <p:cNvPr id="11" name="Picture 10" descr="Vukovar_(grb).gif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419600" y="228600"/>
            <a:ext cx="1524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Vodotoranj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-visok 50m,izgrađen potkranj 60-ih na ulazu u vukovarsko naselje Mitnicu.Bio je jedan od najvećih objekata tog tipa u Europi.Do rata na vrhu nalazio se restoran s vidikovcem.Tijekom rata bio je jedan od najčešćih meta neprijateljskog topništva koje mu je donijelo više od šest stotina oštećenja,danas predstavlja simbol pobjede i novog života.Neće se obnavljati  koako bi postao Memorijalo područje koje će podsjećati na preživljene patnje i boli .</a:t>
            </a:r>
            <a:endParaRPr lang="hr-H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609600"/>
            <a:ext cx="2890335" cy="4343400"/>
          </a:xfrm>
          <a:prstGeom prst="rect">
            <a:avLst/>
          </a:prstGeom>
        </p:spPr>
      </p:pic>
      <p:pic>
        <p:nvPicPr>
          <p:cNvPr id="5" name="Picture 4" descr="preuzmi (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33800" y="2895600"/>
            <a:ext cx="4414838" cy="3030110"/>
          </a:xfrm>
          <a:prstGeom prst="rect">
            <a:avLst/>
          </a:prstGeom>
        </p:spPr>
      </p:pic>
      <p:pic>
        <p:nvPicPr>
          <p:cNvPr id="6" name="Picture 5" descr="images (2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76600" y="2057400"/>
            <a:ext cx="3595688" cy="26932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5928360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tari vodotoranj-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izgrađen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1913.na mjestu tržnice,jedan od najstarijih takvih objekata u Hrv.Danas zauzima  središnje mjesto na glavnom trgu ispred hotela  Dunav i Gradske uprave.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Kapela sv.Roka-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smještena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 Županijskoj ulici,gl.ulici  Novog Vukovara.Skladno je uklopljena u dvorski komplekst  Eltz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2016_02_24_80_549192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86400" y="228600"/>
            <a:ext cx="3171825" cy="4229100"/>
          </a:xfrm>
          <a:prstGeom prst="rect">
            <a:avLst/>
          </a:prstGeom>
        </p:spPr>
      </p:pic>
      <p:pic>
        <p:nvPicPr>
          <p:cNvPr id="5" name="Picture 4" descr="preuzmi (3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1905000"/>
            <a:ext cx="3741964" cy="2095500"/>
          </a:xfrm>
          <a:prstGeom prst="rect">
            <a:avLst/>
          </a:prstGeom>
        </p:spPr>
      </p:pic>
      <p:pic>
        <p:nvPicPr>
          <p:cNvPr id="6" name="Picture 5" descr="17_big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29200" y="2819400"/>
            <a:ext cx="2876042" cy="3829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Crkva sv.Filipa i Jakova i Franjevački smaostan-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Franjevci imali vrlo važnu ulogu.Samostan je u Vukovaru  bio rasadište vjere,obrazovanja i kulture.</a:t>
            </a:r>
            <a:r>
              <a:rPr lang="vi-VN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Do razaranja tijekom rata, kada je crkva srušena i franjevci prognani, franjevački samostan s crkvom sv. Filipa i Jakova bio je najstariji očuvani barokni spomenik. Kompleks je danas obnovljen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,a o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bnova je izvedena donacijom Zagrebačke županije.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4" name="Picture 3" descr="190812713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90800" y="2209800"/>
            <a:ext cx="6096000" cy="4057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Crkva  sv.Nikolaja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-pravoslavna  crkva izgrađena  između 1733.-1737. s elementima provincijskog  pučkog  baroka ,nadograđivana i preuređivana  u više navrata.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Kapela sv.Paraskeve na Dobroj vodi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-na obali Vuke  pronašli su izvor dobre i bistre vode od kuda potječe naziv.Pravoslavni Srbi podizali su  križeve na polju i izvorima gdje su se skupljali na molitvu.1811 izgrađena je kapela.</a:t>
            </a:r>
            <a:endParaRPr lang="hr-H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2013_03_15_89_5817892_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562600" y="762000"/>
            <a:ext cx="2590800" cy="3454400"/>
          </a:xfrm>
          <a:prstGeom prst="rect">
            <a:avLst/>
          </a:prstGeom>
        </p:spPr>
      </p:pic>
      <p:pic>
        <p:nvPicPr>
          <p:cNvPr id="5" name="Picture 4" descr="25528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29000" y="2895600"/>
            <a:ext cx="4762500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166360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Bećarski križ –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najstarije i najveće vukovarsko ulično raspelo.Podignuto 1805. kao prvi javni kameni križ u gradu.Lokalne srpske vlasti srušile su  križ 1996. godine,koje je u međuvremenu obnovljeno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images (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3421040"/>
            <a:ext cx="4229100" cy="29666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Memorijalni Vukovar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Vukovarska bolnica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-U podrumskim prostorijama ,vjerno je rekonstruiran život  ranjenika i bolničkog osoblja tijekom  okupacije grada. Posjetiteljima se nudi multimedijalni prikaz ratnih zbivanja unutar bolnice tijekom rata.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Spomen dom Ovčara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-otvoren 2006. u hangaru gdje su ubijeni proveli posljednje ste života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Masovna grobnica Ovčara-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sveto mjesto poznato cijeloj Hrv.,ubijeni ratnici i medicinsko osoblje iz bolnice (263)</a:t>
            </a:r>
            <a:endParaRPr lang="hr-H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1143000"/>
            <a:ext cx="4129088" cy="2747720"/>
          </a:xfrm>
          <a:prstGeom prst="rect">
            <a:avLst/>
          </a:prstGeom>
        </p:spPr>
      </p:pic>
      <p:pic>
        <p:nvPicPr>
          <p:cNvPr id="5" name="Picture 4" descr="preuzmi (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2600" y="1600200"/>
            <a:ext cx="3305568" cy="2475985"/>
          </a:xfrm>
          <a:prstGeom prst="rect">
            <a:avLst/>
          </a:prstGeom>
        </p:spPr>
      </p:pic>
      <p:pic>
        <p:nvPicPr>
          <p:cNvPr id="6" name="Picture 5" descr="images (4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1371600"/>
            <a:ext cx="3748088" cy="2494182"/>
          </a:xfrm>
          <a:prstGeom prst="rect">
            <a:avLst/>
          </a:prstGeom>
        </p:spPr>
      </p:pic>
      <p:pic>
        <p:nvPicPr>
          <p:cNvPr id="7" name="Picture 6" descr="preuzmi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638800" y="1518354"/>
            <a:ext cx="3200400" cy="2129721"/>
          </a:xfrm>
          <a:prstGeom prst="rect">
            <a:avLst/>
          </a:prstGeom>
        </p:spPr>
      </p:pic>
      <p:pic>
        <p:nvPicPr>
          <p:cNvPr id="9" name="Picture 8" descr="preuzmi (7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14800" y="3962400"/>
            <a:ext cx="3827166" cy="2514600"/>
          </a:xfrm>
          <a:prstGeom prst="rect">
            <a:avLst/>
          </a:prstGeom>
        </p:spPr>
      </p:pic>
      <p:pic>
        <p:nvPicPr>
          <p:cNvPr id="10" name="Picture 9" descr="preuzmi (8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257800" y="3048000"/>
            <a:ext cx="3357563" cy="3357563"/>
          </a:xfrm>
          <a:prstGeom prst="rect">
            <a:avLst/>
          </a:prstGeom>
        </p:spPr>
      </p:pic>
      <p:pic>
        <p:nvPicPr>
          <p:cNvPr id="11" name="Picture 10" descr="preuzmi (10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200400" y="3581400"/>
            <a:ext cx="4729734" cy="2624138"/>
          </a:xfrm>
          <a:prstGeom prst="rect">
            <a:avLst/>
          </a:prstGeom>
        </p:spPr>
      </p:pic>
      <p:pic>
        <p:nvPicPr>
          <p:cNvPr id="12" name="Picture 11" descr="preuzmi (9)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24400" y="3733800"/>
            <a:ext cx="3505200" cy="233255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Memorijalno groblje žrtava iz Domovinskog rata-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istočni prilaz Vukovaru,najveća masovna grobnica u Hrv.,938 bijelih križeva koji simboliziraju jednu žrtvu.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Memorijalni centar Domovinskog rata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-smješten u prostoru bivše vojarne 204.vukovarske brigade.Prostor koji predstavlja središnju točku svih aktivnosti,lokaliteta i ogranizacija .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Može se razgledati:Sjećanje na Domovinski rat,Prikaz srpskih koncentracijskih logora Stajićevo i Begejci,Eksponati na otvorenom,Simulacija bojnog polja Ojačana brigada u obrani...</a:t>
            </a:r>
            <a:endParaRPr lang="hr-HR" b="1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13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1447800"/>
            <a:ext cx="3595687" cy="2693295"/>
          </a:xfrm>
          <a:prstGeom prst="rect">
            <a:avLst/>
          </a:prstGeom>
        </p:spPr>
      </p:pic>
      <p:pic>
        <p:nvPicPr>
          <p:cNvPr id="5" name="Picture 4" descr="preuzmi (1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10200" y="990600"/>
            <a:ext cx="3319462" cy="2379992"/>
          </a:xfrm>
          <a:prstGeom prst="rect">
            <a:avLst/>
          </a:prstGeom>
        </p:spPr>
      </p:pic>
      <p:pic>
        <p:nvPicPr>
          <p:cNvPr id="6" name="Picture 5" descr="preuzmi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62600" y="304800"/>
            <a:ext cx="3347163" cy="2552700"/>
          </a:xfrm>
          <a:prstGeom prst="rect">
            <a:avLst/>
          </a:prstGeom>
        </p:spPr>
      </p:pic>
      <p:pic>
        <p:nvPicPr>
          <p:cNvPr id="11" name="Picture 10" descr="images 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038600" y="2895600"/>
            <a:ext cx="3724275" cy="2579405"/>
          </a:xfrm>
          <a:prstGeom prst="rect">
            <a:avLst/>
          </a:prstGeom>
        </p:spPr>
      </p:pic>
      <p:pic>
        <p:nvPicPr>
          <p:cNvPr id="12" name="Picture 11" descr="images (6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876800" y="3429000"/>
            <a:ext cx="3352800" cy="2251515"/>
          </a:xfrm>
          <a:prstGeom prst="rect">
            <a:avLst/>
          </a:prstGeom>
        </p:spPr>
      </p:pic>
      <p:pic>
        <p:nvPicPr>
          <p:cNvPr id="14" name="Picture 13" descr="images (7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486400" y="4114800"/>
            <a:ext cx="3352800" cy="2330757"/>
          </a:xfrm>
          <a:prstGeom prst="rect">
            <a:avLst/>
          </a:prstGeom>
        </p:spPr>
      </p:pic>
      <p:pic>
        <p:nvPicPr>
          <p:cNvPr id="13" name="Picture 12" descr="images (8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23736" y="3913238"/>
            <a:ext cx="2600325" cy="17621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sz="3000" b="1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Spomen dom hrvatskih branitelja na Tripinjskoj cesti-</a:t>
            </a:r>
            <a:r>
              <a:rPr lang="hr-HR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izgrađen na mjestu nekadašnje pošte.Zgrada u obliku stisnute šake koja simbolizira snagu.U središtu je ponor s kupolom uništenog tenka,a okolo su  imena svih poginulih pripadnika 204.vukovarske brigade. </a:t>
            </a:r>
            <a:r>
              <a:rPr lang="vi-VN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Na video ekran</a:t>
            </a:r>
            <a:r>
              <a:rPr lang="hr-HR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ima</a:t>
            </a:r>
            <a:r>
              <a:rPr lang="vi-VN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u zidovima mogu se vidjeti fotografije i video snimke ranih događanja </a:t>
            </a:r>
            <a:r>
              <a:rPr lang="hr-HR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  <a:r>
              <a:rPr lang="vi-VN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čuti izvješća i poda</a:t>
            </a:r>
            <a:r>
              <a:rPr lang="hr-HR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tci</a:t>
            </a:r>
            <a:r>
              <a:rPr lang="vi-VN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o svakom poginulom pripadniku brigade.</a:t>
            </a:r>
            <a:br>
              <a:rPr lang="vi-VN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vi-VN" sz="3000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Ispred spomen doma je tenk kao znak sile koju su slomili hrabri branitelji</a:t>
            </a:r>
          </a:p>
          <a:p>
            <a:pPr>
              <a:buNone/>
            </a:pPr>
            <a:endParaRPr lang="hr-H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1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62312" y="1349986"/>
            <a:ext cx="4433888" cy="2950551"/>
          </a:xfrm>
          <a:prstGeom prst="rect">
            <a:avLst/>
          </a:prstGeom>
        </p:spPr>
      </p:pic>
      <p:pic>
        <p:nvPicPr>
          <p:cNvPr id="5" name="Picture 4" descr="preuzmi (1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2438400"/>
            <a:ext cx="3886200" cy="249827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Križ na ušču Vuke u Dunav-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podignut spomenik za sve one koji su svoj život dali za slobodnu i neovisnu Hrvatsku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16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3276600"/>
            <a:ext cx="4577828" cy="3046336"/>
          </a:xfrm>
          <a:prstGeom prst="rect">
            <a:avLst/>
          </a:prstGeom>
        </p:spPr>
      </p:pic>
      <p:pic>
        <p:nvPicPr>
          <p:cNvPr id="5" name="Picture 4" descr="preuzmi (1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7400" y="3352800"/>
            <a:ext cx="4514850" cy="29935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Manifestacije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 film festival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-promovira i širi kreativni uzlet filmaša iz regije,organizira se s namjerom da doprinose kulturnoj obnovi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Bonofest-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festival duhovne glazbe u crkvi sv.Jakova i Filipa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Advent u Vukovaru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Vinkovo na Vučedolu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-22.siječanj na dan sv Vinka,označava početak radova u vinogradu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Vukovarski sajam cvijeća</a:t>
            </a:r>
            <a:endParaRPr lang="hr-H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1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48200" y="914400"/>
            <a:ext cx="3933825" cy="2230928"/>
          </a:xfrm>
          <a:prstGeom prst="rect">
            <a:avLst/>
          </a:prstGeom>
        </p:spPr>
      </p:pic>
      <p:pic>
        <p:nvPicPr>
          <p:cNvPr id="5" name="Picture 4" descr="preuzmi (1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34000" y="1524000"/>
            <a:ext cx="3048000" cy="2763865"/>
          </a:xfrm>
          <a:prstGeom prst="rect">
            <a:avLst/>
          </a:prstGeom>
        </p:spPr>
      </p:pic>
      <p:pic>
        <p:nvPicPr>
          <p:cNvPr id="6" name="Picture 5" descr="preuzmi (2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81600" y="2590800"/>
            <a:ext cx="3614738" cy="2345045"/>
          </a:xfrm>
          <a:prstGeom prst="rect">
            <a:avLst/>
          </a:prstGeom>
        </p:spPr>
      </p:pic>
      <p:pic>
        <p:nvPicPr>
          <p:cNvPr id="7" name="Picture 6" descr="preuzmi (2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91000" y="3352800"/>
            <a:ext cx="4101633" cy="2347736"/>
          </a:xfrm>
          <a:prstGeom prst="rect">
            <a:avLst/>
          </a:prstGeom>
        </p:spPr>
      </p:pic>
      <p:pic>
        <p:nvPicPr>
          <p:cNvPr id="8" name="Picture 7" descr="preuzmi (23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81600" y="4191000"/>
            <a:ext cx="3612943" cy="2395538"/>
          </a:xfrm>
          <a:prstGeom prst="rect">
            <a:avLst/>
          </a:prstGeom>
        </p:spPr>
      </p:pic>
      <p:pic>
        <p:nvPicPr>
          <p:cNvPr id="9" name="Picture 8" descr="preuzmi (22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77000" y="2971800"/>
            <a:ext cx="2166938" cy="32563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O Vukovaru...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Grad i najveća hrv. Riječna  luka na Dunavu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Sjevernoistočna Hrvatska-granica istočne Slavonije i zapadnog Srijema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Površina : 100,3  km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Stanovništvo :27.683 (2011.)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Županijsko središte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Županija :Vukovarsko-srijemska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Gradonačelnik:Ivan Penava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Poštanski broj:32000 Vukovar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Autooznaka:VU</a:t>
            </a:r>
          </a:p>
          <a:p>
            <a:pPr>
              <a:buNone/>
            </a:pP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33800" y="2590800"/>
            <a:ext cx="533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2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Picture 4" descr="luka-vukovar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3600" y="2057400"/>
            <a:ext cx="2686050" cy="2030154"/>
          </a:xfrm>
          <a:prstGeom prst="rect">
            <a:avLst/>
          </a:prstGeom>
        </p:spPr>
      </p:pic>
      <p:pic>
        <p:nvPicPr>
          <p:cNvPr id="6" name="Picture 5" descr="Vukovarsko-srijemska_zupanija_in_Croatia.svg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19800" y="2438400"/>
            <a:ext cx="2381250" cy="2305050"/>
          </a:xfrm>
          <a:prstGeom prst="rect">
            <a:avLst/>
          </a:prstGeom>
        </p:spPr>
      </p:pic>
      <p:pic>
        <p:nvPicPr>
          <p:cNvPr id="7" name="Picture 6" descr="Ivan Penava.jpg"/>
          <p:cNvPicPr>
            <a:picLocks noChangeAspect="1"/>
          </p:cNvPicPr>
          <p:nvPr/>
        </p:nvPicPr>
        <p:blipFill>
          <a:blip r:embed="rId4" cstate="print"/>
          <a:srcRect l="6667" r="9167" b="5048"/>
          <a:stretch>
            <a:fillRect/>
          </a:stretch>
        </p:blipFill>
        <p:spPr>
          <a:xfrm>
            <a:off x="4343400" y="3352800"/>
            <a:ext cx="4212839" cy="2819400"/>
          </a:xfrm>
          <a:prstGeom prst="rect">
            <a:avLst/>
          </a:prstGeom>
        </p:spPr>
      </p:pic>
      <p:pic>
        <p:nvPicPr>
          <p:cNvPr id="8" name="Picture 7" descr="kartaLok2.jpg"/>
          <p:cNvPicPr>
            <a:picLocks noChangeAspect="1"/>
          </p:cNvPicPr>
          <p:nvPr/>
        </p:nvPicPr>
        <p:blipFill>
          <a:blip r:embed="rId5" cstate="print"/>
          <a:srcRect l="54364" t="3791" b="57220"/>
          <a:stretch>
            <a:fillRect/>
          </a:stretch>
        </p:blipFill>
        <p:spPr>
          <a:xfrm>
            <a:off x="6477000" y="0"/>
            <a:ext cx="1905000" cy="1639363"/>
          </a:xfrm>
          <a:prstGeom prst="rect">
            <a:avLst/>
          </a:prstGeom>
        </p:spPr>
      </p:pic>
      <p:pic>
        <p:nvPicPr>
          <p:cNvPr id="9" name="Picture 8" descr="1200px-Flag_of_Vukovar-Syrmia_County.sv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05200" y="3886200"/>
            <a:ext cx="4267200" cy="2133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471160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Vukovarski etno sajam-t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radicijskih i umjetničkih obrta,rukotvorina i  antikviteta te proizvođača hrane i pića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Festival komorne glazbe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 početkom listopada u ambijentima dvorca Eltz,kapeli sv.Roka,crkvi sv.Jakova i Filipa.Na festivalu gostuju solisti i komorni  ansamblli iz Hrv.i Europe</a:t>
            </a:r>
            <a:endParaRPr lang="hr-HR" b="1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25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762000"/>
            <a:ext cx="3900488" cy="2921601"/>
          </a:xfrm>
          <a:prstGeom prst="rect">
            <a:avLst/>
          </a:prstGeom>
        </p:spPr>
      </p:pic>
      <p:pic>
        <p:nvPicPr>
          <p:cNvPr id="5" name="Picture 4" descr="preuzmi (24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57550" y="1458568"/>
            <a:ext cx="4286250" cy="2841970"/>
          </a:xfrm>
          <a:prstGeom prst="rect">
            <a:avLst/>
          </a:prstGeom>
        </p:spPr>
      </p:pic>
      <p:pic>
        <p:nvPicPr>
          <p:cNvPr id="6" name="Picture 5" descr="preuzmi (26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581400"/>
            <a:ext cx="3900488" cy="259559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Ratna razaranja uništila industrijska postrojenja,industrije zatvorene,radnici ostali bez posla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 spada pod istočno hrvatsku industrijsku regiju 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Prije Domovinskog rata bio je najveći proizvođač gume i obuće – Borovo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3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3657600"/>
            <a:ext cx="4122295" cy="2743200"/>
          </a:xfrm>
          <a:prstGeom prst="rect">
            <a:avLst/>
          </a:prstGeom>
        </p:spPr>
      </p:pic>
      <p:pic>
        <p:nvPicPr>
          <p:cNvPr id="5" name="Picture 4" descr="preuzmi (27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14800" y="3048000"/>
            <a:ext cx="3967163" cy="30255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1663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Razvijeno vinogradarstvo –poznato i priznat vino iločki traminac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Dominira šumska površine i uz riječnu dolinu Vuke i Dunava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Znamenit iločki grad i crkva sv.Ivana Kapistrana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 blizini marijansko svetište Ilača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Upravno,obrazovno,gospodarsko i kulturno središte Vukovarsko-srijemske županije.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Dvije rijeke:Vuka i Dunav</a:t>
            </a:r>
          </a:p>
          <a:p>
            <a:pPr>
              <a:buNone/>
            </a:pP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28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685800"/>
            <a:ext cx="4705350" cy="2932560"/>
          </a:xfrm>
          <a:prstGeom prst="rect">
            <a:avLst/>
          </a:prstGeom>
        </p:spPr>
      </p:pic>
      <p:pic>
        <p:nvPicPr>
          <p:cNvPr id="5" name="Picture 4" descr="preuzmi (29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86400" y="1676400"/>
            <a:ext cx="2590800" cy="3548856"/>
          </a:xfrm>
          <a:prstGeom prst="rect">
            <a:avLst/>
          </a:prstGeom>
        </p:spPr>
      </p:pic>
      <p:pic>
        <p:nvPicPr>
          <p:cNvPr id="6" name="Picture 5" descr="preuzmi (30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2667000"/>
            <a:ext cx="4191000" cy="31392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/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Ekonomija vukovara bazirana na poljoprivredi trgovini,vinogradarstvu,prehrambenoj  i tekstilnoj industriji,industriji  građevinskog materijala i obuće,turizmu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Neke od većih tvrtki:   Vupik-prehrambena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Borovo-ind. Obuće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Luke Vukovar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                                        Velepromet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Posebne zone za ulaganja su:Gospodarska zona Vukovar,Podunavska slobodna zona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Hoteli:Dunav,Lav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preuzmi (3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91000" y="533400"/>
            <a:ext cx="4286250" cy="2826440"/>
          </a:xfrm>
          <a:prstGeom prst="rect">
            <a:avLst/>
          </a:prstGeom>
        </p:spPr>
      </p:pic>
      <p:pic>
        <p:nvPicPr>
          <p:cNvPr id="5" name="Picture 4" descr="preuzmi (32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24600" y="1752600"/>
            <a:ext cx="2619375" cy="1743075"/>
          </a:xfrm>
          <a:prstGeom prst="rect">
            <a:avLst/>
          </a:prstGeom>
        </p:spPr>
      </p:pic>
      <p:pic>
        <p:nvPicPr>
          <p:cNvPr id="6" name="Picture 5" descr="luka-vukovar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2667000"/>
            <a:ext cx="2228850" cy="1684596"/>
          </a:xfrm>
          <a:prstGeom prst="rect">
            <a:avLst/>
          </a:prstGeom>
        </p:spPr>
      </p:pic>
      <p:pic>
        <p:nvPicPr>
          <p:cNvPr id="7" name="Picture 6" descr="preuzmi (3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657600" y="5257800"/>
            <a:ext cx="2857500" cy="1600200"/>
          </a:xfrm>
          <a:prstGeom prst="rect">
            <a:avLst/>
          </a:prstGeom>
        </p:spPr>
      </p:pic>
      <p:pic>
        <p:nvPicPr>
          <p:cNvPr id="8" name="Picture 7" descr="preuzmi (34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105400" y="5257800"/>
            <a:ext cx="3790950" cy="1600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Untitled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0" y="3048000"/>
            <a:ext cx="2761219" cy="2809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Vučedolska kultura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49530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Spomenička baština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Nazvana po nalazištu Vučedolu na Dunavu kraj Vukovara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Otkrio Josip Brunšmid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Među oblicima se izdvaja  posuda u obliku golubice(tj. Jarebice) koja je simbol 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Vukovara-Vučedolska golubica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Muzej vučedolske kulture</a:t>
            </a:r>
          </a:p>
          <a:p>
            <a:pPr>
              <a:buNone/>
            </a:pPr>
            <a:endParaRPr lang="hr-HR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>
              <a:buNone/>
            </a:pP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7103.4-3.jpg-400x4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33472">
            <a:off x="3864126" y="1560186"/>
            <a:ext cx="4279823" cy="4397519"/>
          </a:xfrm>
          <a:prstGeom prst="rect">
            <a:avLst/>
          </a:prstGeom>
        </p:spPr>
      </p:pic>
      <p:pic>
        <p:nvPicPr>
          <p:cNvPr id="7" name="Picture 6" descr="preuzmi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143250" y="2628900"/>
            <a:ext cx="3878036" cy="21717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Rat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Borovo Selo u neposrednoj blizini Vukovara-najjača  četnička utvrda.Početkom svibnja91. iz zasjede ubijena su dvojica, zatim dvanaestorica policajaca. Ubijeni su masakrirani.Bio je to početak oružanog oblika osvajačkog rata Srbije na Hrvatsku.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Među prvim objektima u Vukovaru stradali su bolnica, Radnički dom, katolička crkva, vodotoranj. Na taj način Vukovar se našao gotovo u potpunom srpskom okruženju, neprijatelj ga je namjeravao osvojiti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/>
            </a:r>
            <a:b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</a:b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herceg_bosna2010111810274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05200" y="1371600"/>
            <a:ext cx="5324100" cy="3829050"/>
          </a:xfrm>
          <a:prstGeom prst="rect">
            <a:avLst/>
          </a:prstGeom>
        </p:spPr>
      </p:pic>
      <p:pic>
        <p:nvPicPr>
          <p:cNvPr id="5" name="Picture 4" descr="hqdefaul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4600" y="2514600"/>
            <a:ext cx="4572000" cy="3429000"/>
          </a:xfrm>
          <a:prstGeom prst="rect">
            <a:avLst/>
          </a:prstGeom>
        </p:spPr>
      </p:pic>
      <p:pic>
        <p:nvPicPr>
          <p:cNvPr id="6" name="Picture 5" descr="vukovar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962400" y="2057400"/>
            <a:ext cx="4111752" cy="274576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Vukovar danas stoji razrušen, razaranje je imalo katastrofalne razmjere. Stambeni objekti i infrastruktura razrušeni, oprema je opljačkana. Uništene su crkve i škole i vrijedni spomenici kulture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i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sve po čemu je Vukovar bio prepoznatljiv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</a:t>
            </a:r>
          </a:p>
          <a:p>
            <a:pPr>
              <a:buNone/>
            </a:pP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On je simbol mira kojem hrabrost,požrtvovnost i veličina branitelja daju uzvišeno mjesto.</a:t>
            </a:r>
            <a:endParaRPr lang="hr-HR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 descr="oluj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61973">
            <a:off x="3704943" y="2778822"/>
            <a:ext cx="4835682" cy="3440774"/>
          </a:xfrm>
          <a:prstGeom prst="rect">
            <a:avLst/>
          </a:prstGeom>
        </p:spPr>
      </p:pic>
      <p:pic>
        <p:nvPicPr>
          <p:cNvPr id="5" name="Picture 4" descr="preuzmi (38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81400" y="3352800"/>
            <a:ext cx="5121745" cy="2676525"/>
          </a:xfrm>
          <a:prstGeom prst="rect">
            <a:avLst/>
          </a:prstGeom>
        </p:spPr>
      </p:pic>
      <p:pic>
        <p:nvPicPr>
          <p:cNvPr id="6" name="Picture 5" descr="images (1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72000" y="2895600"/>
            <a:ext cx="3962400" cy="28927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Znamenitosti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937760"/>
          </a:xfrm>
        </p:spPr>
        <p:txBody>
          <a:bodyPr>
            <a:normAutofit/>
          </a:bodyPr>
          <a:lstStyle/>
          <a:p>
            <a:pPr marL="651510" indent="-514350"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Povijesni barkoni centar-gradu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daje prepoznatljivu vizuru,s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redište Starog Vukovara prepoznatljivo je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vi-VN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po kućama s baroknim lukovima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građenim u  stilu  marijaterezijskog provincijskog baroka</a:t>
            </a:r>
          </a:p>
          <a:p>
            <a:pPr marL="651510" indent="-514350"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Zgrada diližansne pošte-18.st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.,bio smješten Gradski muzej Vukovar do preseljenja zbirki u dvorac  Eltz,do 1990. tu su djelovale  Zbirka Bauer i Galerija umjetnina,znatna oštećenja tijekom rata.</a:t>
            </a:r>
          </a:p>
        </p:txBody>
      </p:sp>
      <p:pic>
        <p:nvPicPr>
          <p:cNvPr id="4" name="Picture 3" descr="2016_02_23_74_5909468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410200" y="457200"/>
            <a:ext cx="3409950" cy="4546600"/>
          </a:xfrm>
          <a:prstGeom prst="rect">
            <a:avLst/>
          </a:prstGeom>
        </p:spPr>
      </p:pic>
      <p:pic>
        <p:nvPicPr>
          <p:cNvPr id="6" name="Picture 5" descr="VuBgtvsvA33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429000"/>
            <a:ext cx="5029200" cy="31432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Zgrada gradskog magistrata-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izgrađena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za potrebe vođenja gradske samouprave,građena u stilu kasne klasicističke arhitekture,tu je smješten Hrv.radio Vukovar,iz zgrade dopirao glas Siniše Glavaševića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Centralna  ljekarna  Kirchubaum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-izgrađena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1909.Nalazila se najstarija vukovarska ljekarna koju je od 1787. na nekoliko različitih lokacija vodila obitelj Kirchbaum</a:t>
            </a:r>
          </a:p>
          <a:p>
            <a:pPr>
              <a:buNone/>
            </a:pPr>
            <a:endParaRPr lang="hr-HR" dirty="0" smtClean="0">
              <a:solidFill>
                <a:schemeClr val="bg1">
                  <a:lumMod val="75000"/>
                  <a:lumOff val="25000"/>
                </a:schemeClr>
              </a:solidFill>
            </a:endParaRPr>
          </a:p>
          <a:p>
            <a:pPr marL="651510" indent="-514350">
              <a:buNone/>
            </a:pPr>
            <a:endParaRPr lang="hr-HR" dirty="0"/>
          </a:p>
        </p:txBody>
      </p:sp>
      <p:pic>
        <p:nvPicPr>
          <p:cNvPr id="4" name="Picture 3" descr="2016_02_24_76_5803422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0" y="1066800"/>
            <a:ext cx="4857750" cy="3238500"/>
          </a:xfrm>
          <a:prstGeom prst="rect">
            <a:avLst/>
          </a:prstGeom>
        </p:spPr>
      </p:pic>
      <p:pic>
        <p:nvPicPr>
          <p:cNvPr id="5" name="Picture 4" descr="2016_02_24_78_5738880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10000" y="3429000"/>
            <a:ext cx="4362450" cy="2908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Radnički dom (Grand hotel)-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najpoznatije djelo monumentalne historicističke arhitekture.Zgradu gradio veleposjednik Paunović.Uz ugostiteljske sadržaje imao je i kazališnu dvoranu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Dvorac Eltz-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gradnja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1749.,vlasnik grof Anzelmo Eltz.Velikih dimenzija,raskošne koncepcije,obiluje bogatstvom stilskih detalja.Ubraja se među najreprezentativnije objekte baroknog razdoblja na hrv. tlu.U dvorcu  je smješten 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Gradski muzej Vukovara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,’91.pretirpio strašna razaranja</a:t>
            </a:r>
          </a:p>
        </p:txBody>
      </p:sp>
      <p:pic>
        <p:nvPicPr>
          <p:cNvPr id="4" name="Picture 3" descr="2016_02_24_79_5277721_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38600" y="914400"/>
            <a:ext cx="4400359" cy="2938462"/>
          </a:xfrm>
          <a:prstGeom prst="rect">
            <a:avLst/>
          </a:prstGeom>
        </p:spPr>
      </p:pic>
      <p:pic>
        <p:nvPicPr>
          <p:cNvPr id="5" name="Picture 4" descr="2015_11_12_81_61616148_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19400" y="3733800"/>
            <a:ext cx="5810250" cy="2582333"/>
          </a:xfrm>
          <a:prstGeom prst="rect">
            <a:avLst/>
          </a:prstGeom>
        </p:spPr>
      </p:pic>
      <p:pic>
        <p:nvPicPr>
          <p:cNvPr id="6" name="Picture 5" descr="image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14800" y="3200400"/>
            <a:ext cx="3976688" cy="2646305"/>
          </a:xfrm>
          <a:prstGeom prst="rect">
            <a:avLst/>
          </a:prstGeom>
        </p:spPr>
      </p:pic>
      <p:pic>
        <p:nvPicPr>
          <p:cNvPr id="7" name="Picture 6" descr="images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43200" y="3200400"/>
            <a:ext cx="508567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"/>
            <a:ext cx="8229600" cy="585216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Palača županije srijemske-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građen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a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u stilu klasicizirajućeg kasnog baroka s otmijenim plastičnim dekoracijama.Na timpaonu nalazi se grb Srijemske županije koji je dodijelila Marija Terezija.U dvorištu je bila osuđenička kapelica u kojoj su se ispovijedali osuđenici na smrt</a:t>
            </a:r>
          </a:p>
          <a:p>
            <a:pPr>
              <a:buNone/>
            </a:pP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Rodna kuća Lavoslava Ružičke-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prvi</a:t>
            </a:r>
            <a:r>
              <a:rPr lang="hr-HR" b="1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 </a:t>
            </a:r>
            <a:r>
              <a:rPr lang="hr-HR" dirty="0" smtClean="0">
                <a:solidFill>
                  <a:schemeClr val="bg1">
                    <a:lumMod val="75000"/>
                    <a:lumOff val="25000"/>
                  </a:schemeClr>
                </a:solidFill>
              </a:rPr>
              <a:t>hrv.nobelovac(kemija).U kući je do 1991.  bio spomen –muzej vukovarskog nobelovca.Danas  je taj objekt s nadograđenom  višenamjenskom dvoranom,mjesto različitih javnih kulturnih,znanstevnih i edukacijskih sadržaja.Smašten je Zavod za znanstvenost i umjetnički rad Hrv.akademije </a:t>
            </a:r>
          </a:p>
          <a:p>
            <a:endParaRPr lang="hr-HR" dirty="0"/>
          </a:p>
        </p:txBody>
      </p:sp>
      <p:pic>
        <p:nvPicPr>
          <p:cNvPr id="4" name="Picture 3" descr="preuzm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38512" y="689330"/>
            <a:ext cx="4891088" cy="3663595"/>
          </a:xfrm>
          <a:prstGeom prst="rect">
            <a:avLst/>
          </a:prstGeom>
        </p:spPr>
      </p:pic>
      <p:pic>
        <p:nvPicPr>
          <p:cNvPr id="5" name="Picture 4" descr="95f25f6093067fb0d61f97112c7009cb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3400" y="914400"/>
            <a:ext cx="4510088" cy="3378213"/>
          </a:xfrm>
          <a:prstGeom prst="rect">
            <a:avLst/>
          </a:prstGeom>
        </p:spPr>
      </p:pic>
      <p:pic>
        <p:nvPicPr>
          <p:cNvPr id="6" name="Picture 5" descr="6095972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19600" y="3276600"/>
            <a:ext cx="3962400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Custom 3">
      <a:dk1>
        <a:sysClr val="windowText" lastClr="000000"/>
      </a:dk1>
      <a:lt1>
        <a:srgbClr val="FFFFFF"/>
      </a:lt1>
      <a:dk2>
        <a:srgbClr val="F9F6EC"/>
      </a:dk2>
      <a:lt2>
        <a:srgbClr val="D467A8"/>
      </a:lt2>
      <a:accent1>
        <a:srgbClr val="E1D5A3"/>
      </a:accent1>
      <a:accent2>
        <a:srgbClr val="F0CCE2"/>
      </a:accent2>
      <a:accent3>
        <a:srgbClr val="C3DFE9"/>
      </a:accent3>
      <a:accent4>
        <a:srgbClr val="D9B3FF"/>
      </a:accent4>
      <a:accent5>
        <a:srgbClr val="A3CEDD"/>
      </a:accent5>
      <a:accent6>
        <a:srgbClr val="EBE3C1"/>
      </a:accent6>
      <a:hlink>
        <a:srgbClr val="0C0C0C"/>
      </a:hlink>
      <a:folHlink>
        <a:srgbClr val="491434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471</TotalTime>
  <Words>1071</Words>
  <Application>Microsoft Office PowerPoint</Application>
  <PresentationFormat>On-screen Show (4:3)</PresentationFormat>
  <Paragraphs>75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Arial Unicode MS</vt:lpstr>
      <vt:lpstr>Arial</vt:lpstr>
      <vt:lpstr>Georgia</vt:lpstr>
      <vt:lpstr>Times New Roman</vt:lpstr>
      <vt:lpstr>Wingdings</vt:lpstr>
      <vt:lpstr>Wingdings 2</vt:lpstr>
      <vt:lpstr>Wingdings 3</vt:lpstr>
      <vt:lpstr>Apex</vt:lpstr>
      <vt:lpstr>VUKOVAR</vt:lpstr>
      <vt:lpstr>O Vukovaru...</vt:lpstr>
      <vt:lpstr>Vučedolska kultura</vt:lpstr>
      <vt:lpstr>Rat</vt:lpstr>
      <vt:lpstr>PowerPoint Presentation</vt:lpstr>
      <vt:lpstr>Znamenitosti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Memorijalni Vukovar</vt:lpstr>
      <vt:lpstr>PowerPoint Presentation</vt:lpstr>
      <vt:lpstr>PowerPoint Presentation</vt:lpstr>
      <vt:lpstr>PowerPoint Presentation</vt:lpstr>
      <vt:lpstr>Manifestacije</vt:lpstr>
      <vt:lpstr>PowerPoint Presentation</vt:lpstr>
      <vt:lpstr>Gospodarstvo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VUKOVAR</dc:title>
  <dc:creator>Martina</dc:creator>
  <cp:lastModifiedBy>Topalusic</cp:lastModifiedBy>
  <cp:revision>49</cp:revision>
  <dcterms:created xsi:type="dcterms:W3CDTF">2006-08-16T00:00:00Z</dcterms:created>
  <dcterms:modified xsi:type="dcterms:W3CDTF">2017-06-06T22:24:16Z</dcterms:modified>
</cp:coreProperties>
</file>