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6/7/2017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6/7/2017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6/7/2017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6/7/2017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6/7/2017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6/7/2017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6/7/2017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6/7/2017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6/7/2017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6/7/2017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6/7/2017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6/7/2017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6/7/2017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6/7/2017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6/7/2017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6/7/2017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6/7/2017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6/7/2017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16.jpg"/><Relationship Id="rId7" Type="http://schemas.openxmlformats.org/officeDocument/2006/relationships/image" Target="../media/image20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g"/><Relationship Id="rId3" Type="http://schemas.openxmlformats.org/officeDocument/2006/relationships/image" Target="../media/image25.jpg"/><Relationship Id="rId7" Type="http://schemas.openxmlformats.org/officeDocument/2006/relationships/image" Target="../media/image29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10" Type="http://schemas.openxmlformats.org/officeDocument/2006/relationships/image" Target="../media/image32.jpg"/><Relationship Id="rId4" Type="http://schemas.openxmlformats.org/officeDocument/2006/relationships/image" Target="../media/image26.jpg"/><Relationship Id="rId9" Type="http://schemas.openxmlformats.org/officeDocument/2006/relationships/image" Target="../media/image3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7" Type="http://schemas.openxmlformats.org/officeDocument/2006/relationships/image" Target="../media/image41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g"/><Relationship Id="rId5" Type="http://schemas.openxmlformats.org/officeDocument/2006/relationships/image" Target="../media/image39.jpg"/><Relationship Id="rId4" Type="http://schemas.openxmlformats.org/officeDocument/2006/relationships/image" Target="../media/image3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sz="7200" dirty="0" smtClean="0"/>
              <a:t>VARAŽDIN</a:t>
            </a:r>
            <a:endParaRPr lang="hr-HR" sz="720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r-HR" sz="2800" dirty="0" smtClean="0"/>
              <a:t>Kruno Brekalo,8.a</a:t>
            </a: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233998841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u="sng" dirty="0" smtClean="0"/>
              <a:t>Općenito o Varaždinu</a:t>
            </a:r>
            <a:endParaRPr lang="hr-HR" u="sng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Broj stanovnika:46,946 (uže područje grada ima 38839 stan.)</a:t>
            </a:r>
          </a:p>
          <a:p>
            <a:r>
              <a:rPr lang="hr-HR" dirty="0" smtClean="0"/>
              <a:t>Sjedište Varaždinske županije</a:t>
            </a:r>
          </a:p>
          <a:p>
            <a:r>
              <a:rPr lang="hr-HR" dirty="0" smtClean="0"/>
              <a:t>3. grad po BDP-u u Hrvatskoj(6300 eura po stan.)</a:t>
            </a:r>
          </a:p>
          <a:p>
            <a:r>
              <a:rPr lang="hr-HR" dirty="0" smtClean="0"/>
              <a:t>U jednom povijesnom razdoblju bio je glavni grad Hrvatske</a:t>
            </a:r>
          </a:p>
          <a:p>
            <a:r>
              <a:rPr lang="hr-HR" dirty="0" smtClean="0"/>
              <a:t>Zbog požara prestaje biti glavni grad i pošto je sve u gradu </a:t>
            </a:r>
            <a:r>
              <a:rPr lang="hr-HR" dirty="0" err="1" smtClean="0"/>
              <a:t>izgorilo,možemo</a:t>
            </a:r>
            <a:r>
              <a:rPr lang="hr-HR" dirty="0" smtClean="0"/>
              <a:t> reći da se gradi potpuno novi barokni Varaždin</a:t>
            </a:r>
          </a:p>
          <a:p>
            <a:endParaRPr lang="hr-HR" dirty="0" smtClean="0"/>
          </a:p>
          <a:p>
            <a:endParaRPr lang="hr-HR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03" y="753228"/>
            <a:ext cx="11908625" cy="5331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460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Trg tradicijskih obrta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b="1" dirty="0" smtClean="0"/>
              <a:t>Na Trgu tradicijskih obrta svoje radove predstavljaju:</a:t>
            </a:r>
          </a:p>
          <a:p>
            <a:r>
              <a:rPr lang="hr-HR" b="1" dirty="0" smtClean="0"/>
              <a:t>klobučar</a:t>
            </a:r>
            <a:r>
              <a:rPr lang="hr-HR" dirty="0"/>
              <a:t>, </a:t>
            </a:r>
            <a:endParaRPr lang="hr-HR" dirty="0" smtClean="0"/>
          </a:p>
          <a:p>
            <a:r>
              <a:rPr lang="hr-HR" b="1" dirty="0" smtClean="0"/>
              <a:t>kovač</a:t>
            </a:r>
            <a:r>
              <a:rPr lang="hr-HR" dirty="0" smtClean="0"/>
              <a:t>,</a:t>
            </a:r>
          </a:p>
          <a:p>
            <a:r>
              <a:rPr lang="hr-HR" b="1" dirty="0" smtClean="0"/>
              <a:t>tkalja,</a:t>
            </a:r>
            <a:r>
              <a:rPr lang="hr-HR" dirty="0" smtClean="0"/>
              <a:t> </a:t>
            </a:r>
          </a:p>
          <a:p>
            <a:r>
              <a:rPr lang="hr-HR" b="1" dirty="0"/>
              <a:t>p</a:t>
            </a:r>
            <a:r>
              <a:rPr lang="hr-HR" b="1" dirty="0" smtClean="0"/>
              <a:t>čelar</a:t>
            </a:r>
            <a:r>
              <a:rPr lang="hr-HR" dirty="0" smtClean="0"/>
              <a:t>,</a:t>
            </a:r>
          </a:p>
          <a:p>
            <a:r>
              <a:rPr lang="hr-HR" dirty="0" smtClean="0"/>
              <a:t>domaća </a:t>
            </a:r>
            <a:r>
              <a:rPr lang="hr-HR" dirty="0"/>
              <a:t>radinost </a:t>
            </a:r>
            <a:r>
              <a:rPr lang="hr-HR" b="1" dirty="0"/>
              <a:t>Krpe i </a:t>
            </a:r>
            <a:r>
              <a:rPr lang="hr-HR" b="1" dirty="0" smtClean="0"/>
              <a:t>konci</a:t>
            </a:r>
            <a:r>
              <a:rPr lang="hr-HR" dirty="0" smtClean="0"/>
              <a:t>,</a:t>
            </a:r>
          </a:p>
          <a:p>
            <a:r>
              <a:rPr lang="hr-HR" dirty="0"/>
              <a:t>u</a:t>
            </a:r>
            <a:r>
              <a:rPr lang="hr-HR" dirty="0" smtClean="0"/>
              <a:t>druga </a:t>
            </a:r>
            <a:r>
              <a:rPr lang="hr-HR" dirty="0"/>
              <a:t>za očuvanje starih zanata i poticanje kreativnosti </a:t>
            </a:r>
            <a:r>
              <a:rPr lang="hr-HR" b="1" dirty="0"/>
              <a:t>Era slobodnih </a:t>
            </a:r>
            <a:r>
              <a:rPr lang="hr-HR" b="1" dirty="0" smtClean="0"/>
              <a:t>ruku </a:t>
            </a:r>
            <a:endParaRPr lang="hr-HR" b="1" dirty="0"/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11" name="Slika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205" y="600892"/>
            <a:ext cx="10058400" cy="5690215"/>
          </a:xfrm>
          <a:prstGeom prst="rect">
            <a:avLst/>
          </a:prstGeom>
        </p:spPr>
      </p:pic>
      <p:pic>
        <p:nvPicPr>
          <p:cNvPr id="12" name="Slika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235" y="600892"/>
            <a:ext cx="8765176" cy="5839799"/>
          </a:xfrm>
          <a:prstGeom prst="rect">
            <a:avLst/>
          </a:prstGeom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264" y="498308"/>
            <a:ext cx="9073117" cy="6044965"/>
          </a:xfrm>
          <a:prstGeom prst="rect">
            <a:avLst/>
          </a:prstGeom>
        </p:spPr>
      </p:pic>
      <p:pic>
        <p:nvPicPr>
          <p:cNvPr id="14" name="Slika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264" y="498308"/>
            <a:ext cx="8934774" cy="5956516"/>
          </a:xfrm>
          <a:prstGeom prst="rect">
            <a:avLst/>
          </a:prstGeom>
        </p:spPr>
      </p:pic>
      <p:pic>
        <p:nvPicPr>
          <p:cNvPr id="15" name="Slika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205" y="498308"/>
            <a:ext cx="9307833" cy="6205222"/>
          </a:xfrm>
          <a:prstGeom prst="rect">
            <a:avLst/>
          </a:prstGeom>
        </p:spPr>
      </p:pic>
      <p:pic>
        <p:nvPicPr>
          <p:cNvPr id="16" name="Slika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2491" y="300446"/>
            <a:ext cx="8422239" cy="6316679"/>
          </a:xfrm>
          <a:prstGeom prst="rect">
            <a:avLst/>
          </a:prstGeom>
        </p:spPr>
      </p:pic>
      <p:pic>
        <p:nvPicPr>
          <p:cNvPr id="18" name="Slika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461" y="424456"/>
            <a:ext cx="8060721" cy="6045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891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0321" y="766291"/>
            <a:ext cx="9613861" cy="1080938"/>
          </a:xfrm>
        </p:spPr>
        <p:txBody>
          <a:bodyPr/>
          <a:lstStyle/>
          <a:p>
            <a:r>
              <a:rPr lang="hr-HR" dirty="0" smtClean="0"/>
              <a:t>Stari grad Varaždin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Jedna od najvažnijih znamenitosti Varaždina</a:t>
            </a:r>
          </a:p>
          <a:p>
            <a:r>
              <a:rPr lang="hr-HR" dirty="0" smtClean="0"/>
              <a:t>Spada u Gradski muzej Varaždin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56" y="875210"/>
            <a:ext cx="11400312" cy="5225143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310" y="248194"/>
            <a:ext cx="9502591" cy="6230983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578" y="748369"/>
            <a:ext cx="11004467" cy="5187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157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Gradski muzej Varaždin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Podijeljen je u više </a:t>
            </a:r>
            <a:r>
              <a:rPr lang="hr-HR" dirty="0" err="1" smtClean="0"/>
              <a:t>odjela,neki</a:t>
            </a:r>
            <a:r>
              <a:rPr lang="hr-HR" dirty="0" smtClean="0"/>
              <a:t> najvažniji od njih su:</a:t>
            </a:r>
          </a:p>
          <a:p>
            <a:r>
              <a:rPr lang="hr-HR" dirty="0" smtClean="0"/>
              <a:t>odjel u kojem je smješten upravo Stari grad Varaždin</a:t>
            </a:r>
          </a:p>
          <a:p>
            <a:r>
              <a:rPr lang="hr-HR" dirty="0" err="1" smtClean="0"/>
              <a:t>etnomološki</a:t>
            </a:r>
            <a:r>
              <a:rPr lang="hr-HR" dirty="0" smtClean="0"/>
              <a:t> odjel „Svijet kukaca”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565" y="435564"/>
            <a:ext cx="8953500" cy="6143625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143" y="389843"/>
            <a:ext cx="9340922" cy="6235065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091" y="104502"/>
            <a:ext cx="10018429" cy="6687301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715" y="268669"/>
            <a:ext cx="9465781" cy="6310520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1" y="1636332"/>
            <a:ext cx="11179628" cy="4299857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14" y="1469437"/>
            <a:ext cx="12043596" cy="4466752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371" y="649666"/>
            <a:ext cx="8387152" cy="5596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299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Muzej anđela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Slikar Željko </a:t>
            </a:r>
            <a:r>
              <a:rPr lang="hr-HR" dirty="0" err="1" smtClean="0"/>
              <a:t>Prstec</a:t>
            </a:r>
            <a:r>
              <a:rPr lang="hr-HR" dirty="0" smtClean="0"/>
              <a:t> već se niz godina bavi umjetničkim radom nadahnutim anđelima pod geslom da je Varaždin „grad u kojem anđeli spavaju”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788" y="1189194"/>
            <a:ext cx="9716549" cy="5054852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439" y="1834166"/>
            <a:ext cx="11467245" cy="3935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967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Špancirfest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Ulični festival u Varaždinu</a:t>
            </a:r>
          </a:p>
          <a:p>
            <a:r>
              <a:rPr lang="hr-HR" dirty="0" smtClean="0"/>
              <a:t>Održava se od 1999. godine pa sve do danas</a:t>
            </a:r>
          </a:p>
          <a:p>
            <a:r>
              <a:rPr lang="hr-HR" dirty="0" smtClean="0"/>
              <a:t>Ove godine se održava od </a:t>
            </a:r>
            <a:r>
              <a:rPr lang="pl-PL" dirty="0" smtClean="0"/>
              <a:t>18</a:t>
            </a:r>
            <a:r>
              <a:rPr lang="pl-PL" dirty="0"/>
              <a:t>. do 27. kolovoza </a:t>
            </a:r>
          </a:p>
          <a:p>
            <a:r>
              <a:rPr lang="pl-PL" dirty="0" smtClean="0"/>
              <a:t>Podijeljen je na više festivala namijenjenih različitoj publici</a:t>
            </a:r>
          </a:p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216" y="4136531"/>
            <a:ext cx="4494439" cy="2634671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926" y="992776"/>
            <a:ext cx="8226267" cy="5487095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312" y="1293697"/>
            <a:ext cx="7051494" cy="4700996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563" y="508240"/>
            <a:ext cx="9782877" cy="5971631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001" y="458755"/>
            <a:ext cx="9144000" cy="6070600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092" y="433355"/>
            <a:ext cx="9144000" cy="6096000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685" y="415746"/>
            <a:ext cx="9104316" cy="6064125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786" y="694175"/>
            <a:ext cx="9062396" cy="5097598"/>
          </a:xfrm>
          <a:prstGeom prst="rect">
            <a:avLst/>
          </a:prstGeom>
        </p:spPr>
      </p:pic>
      <p:pic>
        <p:nvPicPr>
          <p:cNvPr id="12" name="Slika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260" y="533921"/>
            <a:ext cx="9953448" cy="5920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695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Varaždinski Korzo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115" y="1528354"/>
            <a:ext cx="7985067" cy="5212079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4372" y="1507085"/>
            <a:ext cx="7134552" cy="5350915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848" y="2144192"/>
            <a:ext cx="9753600" cy="407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442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Varaždinsko groblje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949" y="753228"/>
            <a:ext cx="8394111" cy="5573690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804" y="178594"/>
            <a:ext cx="10058400" cy="6679406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587" y="1293697"/>
            <a:ext cx="7779124" cy="4408170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639" y="0"/>
            <a:ext cx="9576730" cy="6895246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866" y="439806"/>
            <a:ext cx="7849483" cy="5887112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949" y="555970"/>
            <a:ext cx="10058400" cy="5654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348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164</TotalTime>
  <Words>201</Words>
  <Application>Microsoft Office PowerPoint</Application>
  <PresentationFormat>Widescreen</PresentationFormat>
  <Paragraphs>32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Trebuchet MS</vt:lpstr>
      <vt:lpstr>Berlin</vt:lpstr>
      <vt:lpstr>VARAŽDIN</vt:lpstr>
      <vt:lpstr>Općenito o Varaždinu</vt:lpstr>
      <vt:lpstr>Trg tradicijskih obrta</vt:lpstr>
      <vt:lpstr>Stari grad Varaždin</vt:lpstr>
      <vt:lpstr>Gradski muzej Varaždin</vt:lpstr>
      <vt:lpstr>Muzej anđela</vt:lpstr>
      <vt:lpstr>Špancirfest</vt:lpstr>
      <vt:lpstr>Varaždinski Korzo</vt:lpstr>
      <vt:lpstr>Varaždinsko groblje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VARAŽDIN</dc:title>
  <dc:creator>Davorka Bukovac</dc:creator>
  <cp:lastModifiedBy>Topalusic</cp:lastModifiedBy>
  <cp:revision>15</cp:revision>
  <dcterms:created xsi:type="dcterms:W3CDTF">2017-05-23T18:39:15Z</dcterms:created>
  <dcterms:modified xsi:type="dcterms:W3CDTF">2017-06-06T23:06:27Z</dcterms:modified>
</cp:coreProperties>
</file>