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9" r:id="rId3"/>
    <p:sldId id="257" r:id="rId4"/>
    <p:sldId id="260" r:id="rId5"/>
    <p:sldId id="258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016" autoAdjust="0"/>
    <p:restoredTop sz="94660"/>
  </p:normalViewPr>
  <p:slideViewPr>
    <p:cSldViewPr snapToGrid="0">
      <p:cViewPr varScale="1">
        <p:scale>
          <a:sx n="116" d="100"/>
          <a:sy n="116" d="100"/>
        </p:scale>
        <p:origin x="10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655C-24DB-417C-A41A-5E045940DA7F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85EC-241E-4399-8A19-A1A6EB285A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53457425"/>
      </p:ext>
    </p:extLst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655C-24DB-417C-A41A-5E045940DA7F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85EC-241E-4399-8A19-A1A6EB285A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50354548"/>
      </p:ext>
    </p:extLst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655C-24DB-417C-A41A-5E045940DA7F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85EC-241E-4399-8A19-A1A6EB285A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661001859"/>
      </p:ext>
    </p:extLst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655C-24DB-417C-A41A-5E045940DA7F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85EC-241E-4399-8A19-A1A6EB285A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39359139"/>
      </p:ext>
    </p:extLst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655C-24DB-417C-A41A-5E045940DA7F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85EC-241E-4399-8A19-A1A6EB285A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551789968"/>
      </p:ext>
    </p:extLst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655C-24DB-417C-A41A-5E045940DA7F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85EC-241E-4399-8A19-A1A6EB285A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9135114"/>
      </p:ext>
    </p:extLst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655C-24DB-417C-A41A-5E045940DA7F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85EC-241E-4399-8A19-A1A6EB285A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2469590"/>
      </p:ext>
    </p:extLst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655C-24DB-417C-A41A-5E045940DA7F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85EC-241E-4399-8A19-A1A6EB285A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22221620"/>
      </p:ext>
    </p:extLst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655C-24DB-417C-A41A-5E045940DA7F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85EC-241E-4399-8A19-A1A6EB285A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606432181"/>
      </p:ext>
    </p:extLst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655C-24DB-417C-A41A-5E045940DA7F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85EC-241E-4399-8A19-A1A6EB285A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187326745"/>
      </p:ext>
    </p:extLst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7D4655C-24DB-417C-A41A-5E045940DA7F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A5385EC-241E-4399-8A19-A1A6EB285A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05041032"/>
      </p:ext>
    </p:extLst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7D4655C-24DB-417C-A41A-5E045940DA7F}" type="datetimeFigureOut">
              <a:rPr lang="hr-HR" smtClean="0"/>
              <a:t>7.6.2017.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A5385EC-241E-4399-8A19-A1A6EB285ADB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7375774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push dir="u"/>
  </p:transition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7" Type="http://schemas.openxmlformats.org/officeDocument/2006/relationships/image" Target="../media/image11.jp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8800" dirty="0" smtClean="0"/>
              <a:t>VARAŽDIN</a:t>
            </a:r>
            <a:endParaRPr lang="hr-HR" sz="88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581900" y="5588000"/>
            <a:ext cx="3086100" cy="584200"/>
          </a:xfrm>
        </p:spPr>
        <p:txBody>
          <a:bodyPr/>
          <a:lstStyle/>
          <a:p>
            <a:r>
              <a:rPr lang="hr-HR" dirty="0" smtClean="0"/>
              <a:t>KARLO MAMIĆ  8.C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0082300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5900" y="365125"/>
            <a:ext cx="11137900" cy="841375"/>
          </a:xfrm>
        </p:spPr>
        <p:txBody>
          <a:bodyPr/>
          <a:lstStyle/>
          <a:p>
            <a:r>
              <a:rPr lang="hr-HR" dirty="0" smtClean="0"/>
              <a:t>POLOŽAJ I GRB</a:t>
            </a:r>
            <a:endParaRPr lang="hr-HR" dirty="0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8900" y="2260601"/>
            <a:ext cx="5753100" cy="4597399"/>
          </a:xfr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260601"/>
            <a:ext cx="5435600" cy="45974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699500" y="1701800"/>
            <a:ext cx="26543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GRB</a:t>
            </a:r>
            <a:endParaRPr lang="hr-HR" dirty="0"/>
          </a:p>
        </p:txBody>
      </p:sp>
      <p:sp>
        <p:nvSpPr>
          <p:cNvPr id="8" name="TextBox 7"/>
          <p:cNvSpPr txBox="1"/>
          <p:nvPr/>
        </p:nvSpPr>
        <p:spPr>
          <a:xfrm>
            <a:off x="1866900" y="1701800"/>
            <a:ext cx="2311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r-HR" dirty="0" smtClean="0"/>
              <a:t>POLOŽAJ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66158860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03275"/>
          </a:xfrm>
        </p:spPr>
        <p:txBody>
          <a:bodyPr/>
          <a:lstStyle/>
          <a:p>
            <a:r>
              <a:rPr lang="hr-HR" dirty="0" smtClean="0"/>
              <a:t>OPĆENITO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7500" y="1270001"/>
            <a:ext cx="9855200" cy="5587999"/>
          </a:xfrm>
        </p:spPr>
        <p:txBody>
          <a:bodyPr>
            <a:normAutofit/>
          </a:bodyPr>
          <a:lstStyle/>
          <a:p>
            <a:r>
              <a:rPr lang="hr-HR" dirty="0" smtClean="0"/>
              <a:t>Varaždin je grad u sjeverozapadnoj Hrvatskoj smješten uz obalu rijeke Drave i središte Varaždinske županije</a:t>
            </a:r>
          </a:p>
          <a:p>
            <a:r>
              <a:rPr lang="hr-HR" dirty="0" smtClean="0"/>
              <a:t>Grad Varaždin obuhvaća 10 naselja: Črnec Biškupečki, Donji Kućan, Gojanec, Gornji Kućan, Hrašćica, Jalkovec, Kućan Marof, Poljana Biškupečka, Varaždin i Zbelava</a:t>
            </a:r>
          </a:p>
          <a:p>
            <a:r>
              <a:rPr lang="hr-HR" dirty="0" smtClean="0"/>
              <a:t>Varaždin se nalazi na 16°20'33" istočne zemljopisne dužine i 46°18'29" sjeverne zemljopisne širine</a:t>
            </a:r>
          </a:p>
          <a:p>
            <a:r>
              <a:rPr lang="hr-HR" dirty="0" smtClean="0"/>
              <a:t>Razvio se na rubnim dijelovima Panonske nizine alpskog sustava</a:t>
            </a:r>
          </a:p>
          <a:p>
            <a:r>
              <a:rPr lang="pl-PL" dirty="0" smtClean="0"/>
              <a:t>Klima u Varaždinu je umjereno kontinentalna</a:t>
            </a:r>
          </a:p>
          <a:p>
            <a:r>
              <a:rPr lang="hr-HR" dirty="0"/>
              <a:t>Prema popisu stanovnika iz 2011. godine, grad Varaždin s gradskim naseljima broji 46.946 stanovnika. </a:t>
            </a: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92068201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74700" y="0"/>
            <a:ext cx="10515600" cy="698499"/>
          </a:xfrm>
        </p:spPr>
        <p:txBody>
          <a:bodyPr>
            <a:normAutofit/>
          </a:bodyPr>
          <a:lstStyle/>
          <a:p>
            <a:r>
              <a:rPr lang="hr-HR" dirty="0" smtClean="0"/>
              <a:t>STARI GRAD VARAŽDIN</a:t>
            </a:r>
            <a:endParaRPr lang="hr-HR" dirty="0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00" y="0"/>
            <a:ext cx="3835400" cy="2260600"/>
          </a:xfr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00" y="2290812"/>
            <a:ext cx="3835400" cy="2260600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0" y="812423"/>
            <a:ext cx="8356600" cy="63709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smtClean="0"/>
              <a:t>Stari grad Varaždin tvrđava je u Varaždinu i jedna od njegovih znamenitosti. Nalazi se na sjeverozapadnom obodu varaždinske gradske jezgre, a danas je u njoj smješten Gradski muzej Varaždin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Veliku obnovu tvrđava doživljava u 16. stoljeću, kada je pregrađena u suvremenu renesansnu </a:t>
            </a:r>
            <a:r>
              <a:rPr lang="hr-HR" sz="2800" dirty="0" smtClean="0"/>
              <a:t>fortifikaciju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8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 smtClean="0"/>
              <a:t>Za </a:t>
            </a:r>
            <a:r>
              <a:rPr lang="hr-HR" sz="2800" dirty="0"/>
              <a:t>vlasništva Ivana Ungnada, nešto prije 1544. započinje gradnja zidina s kružnim kulama, te oko njih zemljanih bedema i jarka napunjenog </a:t>
            </a:r>
            <a:r>
              <a:rPr lang="hr-HR" sz="2800" dirty="0" smtClean="0"/>
              <a:t>vodom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hr-HR" sz="2800" dirty="0"/>
              <a:t>Varaždinska tvrđava na novčanici od 5 kuna je otisnuta naopako (tj. zrcaljeno) u odnosu na stvarni izgled</a:t>
            </a:r>
            <a:endParaRPr lang="hr-HR" sz="2800" dirty="0" smtClean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hr-HR" sz="2400" dirty="0" smtClean="0"/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56600" y="4581624"/>
            <a:ext cx="3835400" cy="2276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259988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5100" y="365125"/>
            <a:ext cx="11188700" cy="803275"/>
          </a:xfrm>
        </p:spPr>
        <p:txBody>
          <a:bodyPr/>
          <a:lstStyle/>
          <a:p>
            <a:endParaRPr lang="hr-HR" dirty="0"/>
          </a:p>
        </p:txBody>
      </p:sp>
      <p:pic>
        <p:nvPicPr>
          <p:cNvPr id="12" name="Content Placeholder 11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365125"/>
            <a:ext cx="3695700" cy="3028643"/>
          </a:xfrm>
        </p:spPr>
      </p:pic>
      <p:pic>
        <p:nvPicPr>
          <p:cNvPr id="13" name="Picture 1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365124"/>
            <a:ext cx="3695700" cy="3028643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00" y="365125"/>
            <a:ext cx="3670300" cy="3028642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5100" y="3603624"/>
            <a:ext cx="3695700" cy="3028643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52900" y="3603623"/>
            <a:ext cx="3695700" cy="3028643"/>
          </a:xfrm>
          <a:prstGeom prst="rect">
            <a:avLst/>
          </a:prstGeom>
        </p:spPr>
      </p:pic>
      <p:pic>
        <p:nvPicPr>
          <p:cNvPr id="17" name="Picture 16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40700" y="3603623"/>
            <a:ext cx="3695700" cy="30176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006300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445500" y="365125"/>
            <a:ext cx="2908300" cy="892175"/>
          </a:xfrm>
        </p:spPr>
        <p:txBody>
          <a:bodyPr/>
          <a:lstStyle/>
          <a:p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79400" y="365125"/>
            <a:ext cx="6997700" cy="6327775"/>
          </a:xfrm>
        </p:spPr>
        <p:txBody>
          <a:bodyPr>
            <a:normAutofit/>
          </a:bodyPr>
          <a:lstStyle/>
          <a:p>
            <a:r>
              <a:rPr lang="hr-HR" dirty="0"/>
              <a:t>U Varaždinu je djelovalo nekoliko katoličkih crkvenih redova: kapucini, uršulinke, isusovci i </a:t>
            </a:r>
            <a:r>
              <a:rPr lang="hr-HR" dirty="0" smtClean="0"/>
              <a:t>franjevci</a:t>
            </a:r>
            <a:endParaRPr lang="hr-HR" dirty="0"/>
          </a:p>
          <a:p>
            <a:r>
              <a:rPr lang="hr-HR" dirty="0"/>
              <a:t>Crkveno graditeljstvo bilo je prisutno u srednjovjekovnom Varaždinu, no danas uglavnom nije </a:t>
            </a:r>
            <a:r>
              <a:rPr lang="hr-HR" dirty="0" smtClean="0"/>
              <a:t>sačuvano</a:t>
            </a:r>
          </a:p>
          <a:p>
            <a:r>
              <a:rPr lang="hr-HR" dirty="0"/>
              <a:t>Župna je crkva u srednjem vijeku bila glavna sakralna građevina Varaždina, a trg na kojem se nalazi glavni gradski </a:t>
            </a:r>
            <a:r>
              <a:rPr lang="hr-HR" dirty="0" smtClean="0"/>
              <a:t>trg</a:t>
            </a:r>
          </a:p>
          <a:p>
            <a:r>
              <a:rPr lang="hr-HR" dirty="0" smtClean="0"/>
              <a:t> </a:t>
            </a:r>
            <a:r>
              <a:rPr lang="hr-HR" dirty="0"/>
              <a:t>Crkva je u 15. stoljeću pregrađena u gotičkom stilu, a iz toga vremena ostao je sačuvan </a:t>
            </a:r>
            <a:r>
              <a:rPr lang="hr-HR" dirty="0" smtClean="0"/>
              <a:t>zvonik</a:t>
            </a:r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0" y="0"/>
            <a:ext cx="3746500" cy="34290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45500" y="3429000"/>
            <a:ext cx="3746500" cy="3429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070795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93700" y="365125"/>
            <a:ext cx="10960100" cy="930275"/>
          </a:xfrm>
        </p:spPr>
        <p:txBody>
          <a:bodyPr/>
          <a:lstStyle/>
          <a:p>
            <a:r>
              <a:rPr lang="hr-HR" dirty="0" smtClean="0"/>
              <a:t>GOSPODARSTVO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498600"/>
            <a:ext cx="11226800" cy="5359400"/>
          </a:xfrm>
        </p:spPr>
        <p:txBody>
          <a:bodyPr/>
          <a:lstStyle/>
          <a:p>
            <a:r>
              <a:rPr lang="hr-HR" dirty="0"/>
              <a:t>Industrijsko je središte i treći grad po BDP-u (6.300 eur) po glavi stanovnika u </a:t>
            </a:r>
            <a:r>
              <a:rPr lang="hr-HR" dirty="0" smtClean="0"/>
              <a:t>Hrvatskoj</a:t>
            </a:r>
          </a:p>
          <a:p>
            <a:r>
              <a:rPr lang="hr-HR" dirty="0"/>
              <a:t>Najrazvijenije grane industrije su prehrana (Vindija, Koka), građevinarstvo (</a:t>
            </a:r>
            <a:r>
              <a:rPr lang="hr-HR" dirty="0" smtClean="0"/>
              <a:t>Cesta-u </a:t>
            </a:r>
            <a:r>
              <a:rPr lang="hr-HR" dirty="0"/>
              <a:t>stečaju), Zagorje-tehnobeton, Hidroing), tekstil (Varteks, VIS), metaloprerađivačka (MIV) i drvoprerađivačka (Mundus).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21100"/>
            <a:ext cx="4356100" cy="31369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13300" y="3721100"/>
            <a:ext cx="4356100" cy="31369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050074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06400" y="365125"/>
            <a:ext cx="10947400" cy="904875"/>
          </a:xfrm>
        </p:spPr>
        <p:txBody>
          <a:bodyPr/>
          <a:lstStyle/>
          <a:p>
            <a:r>
              <a:rPr lang="hr-HR" dirty="0" smtClean="0"/>
              <a:t>ARHEOLOŠKA NALAZIŠTA</a:t>
            </a:r>
            <a:endParaRPr lang="hr-HR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65100" y="1447800"/>
            <a:ext cx="11188700" cy="5410200"/>
          </a:xfrm>
        </p:spPr>
        <p:txBody>
          <a:bodyPr/>
          <a:lstStyle/>
          <a:p>
            <a:r>
              <a:rPr lang="hr-HR" dirty="0"/>
              <a:t>U špilji Vindija u Donjoj Voći, kod Varaždina pronađeni su najbolje sačuvani ostaci neandertalaca na svijetu, stari oko 30.000 </a:t>
            </a:r>
            <a:r>
              <a:rPr lang="hr-HR" dirty="0" smtClean="0"/>
              <a:t>godina</a:t>
            </a:r>
          </a:p>
          <a:p>
            <a:r>
              <a:rPr lang="hr-HR" dirty="0"/>
              <a:t>Prema arheološkim nalazima, područje grada bilo je naseljeno još u rimsko doba, o čemu svjedoče i imena dviju danas postojećih ulica - Via Militum i Via Petovia (današnje ulice Braće Radić i Optujska)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400" y="3711575"/>
            <a:ext cx="4762500" cy="3146425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80100" y="3661949"/>
            <a:ext cx="4920150" cy="31960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102858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15900" y="127000"/>
            <a:ext cx="7569200" cy="6629400"/>
          </a:xfrm>
        </p:spPr>
        <p:txBody>
          <a:bodyPr/>
          <a:lstStyle/>
          <a:p>
            <a:r>
              <a:rPr lang="hr-HR" dirty="0"/>
              <a:t>Od poznatih kulturnih događanja, u Varaždinu se održavaju Varaždinske barokne večeri, Špancirfest, Trash Film Festival, te druge kulturne </a:t>
            </a:r>
            <a:r>
              <a:rPr lang="hr-HR" dirty="0" smtClean="0"/>
              <a:t>manifestacije</a:t>
            </a:r>
          </a:p>
          <a:p>
            <a:r>
              <a:rPr lang="hr-HR" dirty="0"/>
              <a:t>Kulturno-povijesna atrakcija Varaždina su i Purgari, odnosno Varaždinska građanska </a:t>
            </a:r>
            <a:r>
              <a:rPr lang="hr-HR" dirty="0" smtClean="0"/>
              <a:t>garda</a:t>
            </a:r>
          </a:p>
          <a:p>
            <a:r>
              <a:rPr lang="hr-HR" dirty="0"/>
              <a:t>Od 2006. se godine u Varaždinu svake godine održavao festival duhovne glazbe Festival Dobrog pastira, uz iznimku 2016. i 2017. godine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0"/>
            <a:ext cx="4533900" cy="333375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58100" y="3571875"/>
            <a:ext cx="4533900" cy="3286125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025900"/>
            <a:ext cx="3632200" cy="2832100"/>
          </a:xfrm>
          <a:prstGeom prst="rect">
            <a:avLst/>
          </a:prstGeom>
        </p:spPr>
      </p:pic>
      <p:pic>
        <p:nvPicPr>
          <p:cNvPr id="7" name="Picture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49700" y="4037807"/>
            <a:ext cx="3683000" cy="284559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02104667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</TotalTime>
  <Words>440</Words>
  <Application>Microsoft Office PowerPoint</Application>
  <PresentationFormat>Widescreen</PresentationFormat>
  <Paragraphs>33</Paragraphs>
  <Slides>9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3" baseType="lpstr">
      <vt:lpstr>Arial</vt:lpstr>
      <vt:lpstr>Calibri</vt:lpstr>
      <vt:lpstr>Calibri Light</vt:lpstr>
      <vt:lpstr>Office Theme</vt:lpstr>
      <vt:lpstr>VARAŽDIN</vt:lpstr>
      <vt:lpstr>POLOŽAJ I GRB</vt:lpstr>
      <vt:lpstr>OPĆENITO</vt:lpstr>
      <vt:lpstr>STARI GRAD VARAŽDIN</vt:lpstr>
      <vt:lpstr>PowerPoint Presentation</vt:lpstr>
      <vt:lpstr>PowerPoint Presentation</vt:lpstr>
      <vt:lpstr>GOSPODARSTVO</vt:lpstr>
      <vt:lpstr>ARHEOLOŠKA NALAZIŠTA</vt:lpstr>
      <vt:lpstr>PowerPoint Presentation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VARAŽDIN</dc:title>
  <dc:creator>Robert</dc:creator>
  <cp:lastModifiedBy>Topalusic</cp:lastModifiedBy>
  <cp:revision>19</cp:revision>
  <dcterms:created xsi:type="dcterms:W3CDTF">2017-05-20T18:29:16Z</dcterms:created>
  <dcterms:modified xsi:type="dcterms:W3CDTF">2017-06-06T22:20:00Z</dcterms:modified>
</cp:coreProperties>
</file>