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2" r:id="rId7"/>
    <p:sldId id="259" r:id="rId8"/>
    <p:sldId id="260" r:id="rId9"/>
    <p:sldId id="261" r:id="rId10"/>
    <p:sldId id="258" r:id="rId11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C49AD992-C3E9-4BBD-A4FB-FABA0E5A6F15}">
          <p14:sldIdLst>
            <p14:sldId id="256"/>
            <p14:sldId id="257"/>
            <p14:sldId id="262"/>
            <p14:sldId id="259"/>
            <p14:sldId id="260"/>
            <p14:sldId id="261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01" autoAdjust="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A17D53F-C0B9-4DBF-BFE4-3B8CEE4D6D49}" type="datetime1">
              <a:rPr lang="hr-HR" smtClean="0"/>
              <a:t>7.6.2017.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34A4844B-5D5D-4D8E-9E71-6B297DF4019B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B2371D4-CC88-4787-B240-D59F30F195FA}" type="datetime1">
              <a:rPr lang="hr-HR" smtClean="0"/>
              <a:pPr/>
              <a:t>7.6.2017.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8DE0FDE7-FE71-46E3-9512-437B13AD5F46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DE0FDE7-FE71-46E3-9512-437B13AD5F46}" type="slidenum">
              <a:rPr lang="hr-HR" smtClean="0"/>
              <a:pPr algn="r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590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Zamjen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Rezervirano mjesto za sliku 2" descr="Prazno rezervirano mjesto za dodavanje slike. Kliknite rezervirano mjesto i odaberite sliku koju želite dodati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6076B415-2D3E-4391-B20F-D62BADE3098C}" type="datetime1">
              <a:rPr lang="hr-HR" smtClean="0"/>
              <a:pPr/>
              <a:t>7.6.2017.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3EB9D65D-1B3E-4C3D-BC94-48306A4C352C}" type="datetime1">
              <a:rPr lang="hr-HR" smtClean="0"/>
              <a:pPr/>
              <a:t>7.6.2017.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A17BD235-B9EF-4BA2-981B-6296A66C3E5B}" type="datetime1">
              <a:rPr lang="hr-HR" smtClean="0"/>
              <a:pPr/>
              <a:t>7.6.2017.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1187BBA6-0C3F-4881-8B1C-99E31FD86BB8}" type="datetime1">
              <a:rPr lang="hr-HR" smtClean="0"/>
              <a:pPr/>
              <a:t>7.6.2017.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CEBA5C98-E8BB-4D79-899A-4F9A954D5377}" type="datetime1">
              <a:rPr lang="hr-HR" smtClean="0"/>
              <a:pPr/>
              <a:t>7.6.2017.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12161EF6-C063-4C69-9E0D-31DA6CC3DE55}" type="datetime1">
              <a:rPr lang="hr-HR" smtClean="0"/>
              <a:pPr/>
              <a:t>7.6.2017.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F0114F3-D13A-4EF8-9B72-A91AC6BB43CB}" type="datetime1">
              <a:rPr lang="hr-HR" smtClean="0"/>
              <a:pPr/>
              <a:t>7.6.2017.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18E19649-3B6E-4289-A7E3-1F86015DF7A5}" type="datetime1">
              <a:rPr lang="hr-HR" smtClean="0"/>
              <a:pPr/>
              <a:t>7.6.2017.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3B00108F-0EF2-4E49-8F86-39275FCC17C5}" type="datetime1">
              <a:rPr lang="hr-HR" smtClean="0"/>
              <a:pPr/>
              <a:t>7.6.2017.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EC2C65FE-31DA-4BD6-A14C-0898E920989B}" type="datetime1">
              <a:rPr lang="hr-HR" smtClean="0"/>
              <a:pPr/>
              <a:t>7.6.2017.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r-HR" dirty="0"/>
          </a:p>
        </p:txBody>
      </p:sp>
      <p:sp>
        <p:nvSpPr>
          <p:cNvPr id="13" name="Pravokutnik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Rezervirano mjesto za sliku 2" descr="Prazno rezervirano mjesto za dodavanje slike. Kliknite rezervirano mjesto i odaberite sliku koju želite dodati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D6A7BC01-0158-4633-A797-E6F474F938F8}" type="datetime1">
              <a:rPr lang="hr-HR" smtClean="0"/>
              <a:pPr/>
              <a:t>7.6.2017.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9784E-EEB6-4184-8465-CB46DA734E81}" type="datetime1">
              <a:rPr lang="hr-HR" smtClean="0"/>
              <a:pPr/>
              <a:t>7.6.2017.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99542E4-2CCF-42F6-9D92-ED568035133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/>
              <a:t>Sisak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dirty="0">
                <a:solidFill>
                  <a:srgbClr val="96B86B"/>
                </a:solidFill>
              </a:rPr>
              <a:t>Josip Kovačić 8.B</a:t>
            </a: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Geografski položaj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052" y="1823322"/>
            <a:ext cx="9601200" cy="4343400"/>
          </a:xfrm>
        </p:spPr>
        <p:txBody>
          <a:bodyPr>
            <a:normAutofit/>
          </a:bodyPr>
          <a:lstStyle/>
          <a:p>
            <a:r>
              <a:rPr lang="hr-HR" sz="2800" dirty="0"/>
              <a:t>Sisak je dio Nizinske Hrvatske</a:t>
            </a:r>
          </a:p>
          <a:p>
            <a:r>
              <a:rPr lang="hr-HR" sz="2800" dirty="0"/>
              <a:t>Nalazi se u Sisačko – </a:t>
            </a:r>
            <a:r>
              <a:rPr lang="hr-HR" sz="2800" dirty="0" err="1"/>
              <a:t>Moslovačkoj</a:t>
            </a:r>
            <a:r>
              <a:rPr lang="hr-HR" sz="2800" dirty="0"/>
              <a:t> županiji</a:t>
            </a:r>
          </a:p>
          <a:p>
            <a:r>
              <a:rPr lang="hr-HR" sz="2800" dirty="0"/>
              <a:t>Površina Siska je 422,75 kvadratnih kilometara</a:t>
            </a:r>
          </a:p>
          <a:p>
            <a:r>
              <a:rPr lang="hr-HR" sz="2800" dirty="0"/>
              <a:t>Smješten je na utocima rijeke Odre u Kupu i Kupe u Savu</a:t>
            </a:r>
          </a:p>
          <a:p>
            <a:r>
              <a:rPr lang="hr-HR" sz="2800" dirty="0"/>
              <a:t>Obilježen je umjerenom kontinentalnom klimom</a:t>
            </a:r>
          </a:p>
          <a:p>
            <a:r>
              <a:rPr lang="hr-HR" sz="2800" dirty="0"/>
              <a:t>Sisak se sastoji od 35 gradskih naselja (npr. </a:t>
            </a:r>
            <a:r>
              <a:rPr lang="hr-HR" sz="2800" dirty="0" err="1"/>
              <a:t>Blinjski</a:t>
            </a:r>
            <a:r>
              <a:rPr lang="hr-HR" sz="2800" dirty="0"/>
              <a:t> kut, Greda, Crnac, </a:t>
            </a:r>
            <a:r>
              <a:rPr lang="hr-HR" sz="2800" dirty="0" err="1"/>
              <a:t>Madžari</a:t>
            </a:r>
            <a:r>
              <a:rPr lang="hr-HR" sz="2800" dirty="0"/>
              <a:t> i Novo selo)</a:t>
            </a:r>
          </a:p>
          <a:p>
            <a:endParaRPr lang="en-US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457200"/>
            <a:ext cx="6337352" cy="6056894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5027612" y="1632359"/>
            <a:ext cx="60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.</a:t>
            </a:r>
          </a:p>
          <a:p>
            <a:endParaRPr lang="en-US" sz="3200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4767288" y="198630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Sisak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1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Stanovništvo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Nakon prvog svjetskog rata broj stanovnika je porastao s 4 000 na 11 000</a:t>
            </a:r>
          </a:p>
          <a:p>
            <a:r>
              <a:rPr lang="hr-HR" sz="2800" dirty="0"/>
              <a:t>Danas Sisak ima oko 47 768 stanovnika</a:t>
            </a:r>
          </a:p>
          <a:p>
            <a:r>
              <a:rPr lang="hr-HR" sz="2800" dirty="0"/>
              <a:t>Nacionalna podjela stanovništva: Hrvati 83%, Srbi 7,5%, Bošnjaci 1,5% i ostali 8%</a:t>
            </a:r>
          </a:p>
          <a:p>
            <a:r>
              <a:rPr lang="hr-HR" sz="2800" dirty="0"/>
              <a:t>Vjerska podjela stanovništva: rimokatolici 78,88%, pravoslavci 7,28%, muslimani 4,86%, ostali 0,01%, ateisti 3,48%, agnostici 4,57%</a:t>
            </a:r>
          </a:p>
          <a:p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1447800"/>
            <a:ext cx="7892430" cy="49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Znamenitosti</a:t>
            </a:r>
            <a:endParaRPr lang="en-US" dirty="0"/>
          </a:p>
        </p:txBody>
      </p:sp>
      <p:sp>
        <p:nvSpPr>
          <p:cNvPr id="5" name="TekstniOkvir 4"/>
          <p:cNvSpPr txBox="1"/>
          <p:nvPr/>
        </p:nvSpPr>
        <p:spPr>
          <a:xfrm>
            <a:off x="653484" y="115220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Arheološki park </a:t>
            </a:r>
            <a:r>
              <a:rPr lang="en-US" sz="2400" dirty="0"/>
              <a:t>»</a:t>
            </a:r>
            <a:r>
              <a:rPr lang="en-US" sz="2400" dirty="0" err="1"/>
              <a:t>Siscia</a:t>
            </a:r>
            <a:r>
              <a:rPr lang="en-US" sz="2400" dirty="0"/>
              <a:t>«</a:t>
            </a:r>
            <a:r>
              <a:rPr lang="hr-HR" sz="2400" dirty="0"/>
              <a:t> </a:t>
            </a:r>
            <a:endParaRPr lang="en-US" sz="2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654067"/>
            <a:ext cx="4724400" cy="314960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5012765" y="149720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Stari most</a:t>
            </a:r>
            <a:endParaRPr lang="en-US" sz="2400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30" y="1828800"/>
            <a:ext cx="4810767" cy="3223214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7258955" y="1353773"/>
            <a:ext cx="460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Drvena kapelica sv. Martina</a:t>
            </a:r>
            <a:endParaRPr lang="en-US" sz="2400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21" y="1951257"/>
            <a:ext cx="4734568" cy="3286626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1" y="2965944"/>
            <a:ext cx="4876800" cy="3352800"/>
          </a:xfrm>
          <a:prstGeom prst="rect">
            <a:avLst/>
          </a:prstGeom>
        </p:spPr>
      </p:pic>
      <p:sp>
        <p:nvSpPr>
          <p:cNvPr id="18" name="TekstniOkvir 17"/>
          <p:cNvSpPr txBox="1"/>
          <p:nvPr/>
        </p:nvSpPr>
        <p:spPr>
          <a:xfrm>
            <a:off x="1865021" y="629034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Stari kran</a:t>
            </a:r>
            <a:endParaRPr lang="en-US" sz="2400" dirty="0"/>
          </a:p>
        </p:txBody>
      </p:sp>
      <p:pic>
        <p:nvPicPr>
          <p:cNvPr id="20" name="Slika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30" y="3326657"/>
            <a:ext cx="4657757" cy="2941317"/>
          </a:xfrm>
          <a:prstGeom prst="rect">
            <a:avLst/>
          </a:prstGeom>
        </p:spPr>
      </p:pic>
      <p:sp>
        <p:nvSpPr>
          <p:cNvPr id="21" name="TekstniOkvir 20"/>
          <p:cNvSpPr txBox="1"/>
          <p:nvPr/>
        </p:nvSpPr>
        <p:spPr>
          <a:xfrm>
            <a:off x="8277313" y="625189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Crkva sv. Križa</a:t>
            </a:r>
            <a:endParaRPr lang="en-US" sz="2400" dirty="0"/>
          </a:p>
        </p:txBody>
      </p:sp>
      <p:pic>
        <p:nvPicPr>
          <p:cNvPr id="23" name="Slika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10" y="1780331"/>
            <a:ext cx="5791199" cy="3851147"/>
          </a:xfrm>
          <a:prstGeom prst="rect">
            <a:avLst/>
          </a:prstGeom>
        </p:spPr>
      </p:pic>
      <p:sp>
        <p:nvSpPr>
          <p:cNvPr id="24" name="TekstniOkvir 23"/>
          <p:cNvSpPr txBox="1"/>
          <p:nvPr/>
        </p:nvSpPr>
        <p:spPr>
          <a:xfrm>
            <a:off x="5061192" y="5631478"/>
            <a:ext cx="2226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Lonjsko polje</a:t>
            </a:r>
            <a:endParaRPr lang="en-US" sz="2400" dirty="0"/>
          </a:p>
        </p:txBody>
      </p:sp>
      <p:pic>
        <p:nvPicPr>
          <p:cNvPr id="26" name="Slika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44" y="944947"/>
            <a:ext cx="5752268" cy="3793572"/>
          </a:xfrm>
          <a:prstGeom prst="rect">
            <a:avLst/>
          </a:prstGeom>
        </p:spPr>
      </p:pic>
      <p:sp>
        <p:nvSpPr>
          <p:cNvPr id="27" name="TekstniOkvir 26"/>
          <p:cNvSpPr txBox="1"/>
          <p:nvPr/>
        </p:nvSpPr>
        <p:spPr>
          <a:xfrm>
            <a:off x="1141412" y="509827"/>
            <a:ext cx="427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Crkva sv. Marije Magdalene</a:t>
            </a:r>
            <a:endParaRPr lang="en-US" sz="2400" dirty="0"/>
          </a:p>
        </p:txBody>
      </p:sp>
      <p:pic>
        <p:nvPicPr>
          <p:cNvPr id="29" name="Slika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58" y="978987"/>
            <a:ext cx="5249503" cy="3483200"/>
          </a:xfrm>
          <a:prstGeom prst="rect">
            <a:avLst/>
          </a:prstGeom>
        </p:spPr>
      </p:pic>
      <p:sp>
        <p:nvSpPr>
          <p:cNvPr id="30" name="TekstniOkvir 29"/>
          <p:cNvSpPr txBox="1"/>
          <p:nvPr/>
        </p:nvSpPr>
        <p:spPr>
          <a:xfrm>
            <a:off x="8034029" y="51732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Mali Kaptol</a:t>
            </a:r>
            <a:endParaRPr lang="en-US" sz="2400" dirty="0"/>
          </a:p>
        </p:txBody>
      </p:sp>
      <p:pic>
        <p:nvPicPr>
          <p:cNvPr id="32" name="Slika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14" y="533401"/>
            <a:ext cx="6286500" cy="3067050"/>
          </a:xfrm>
          <a:prstGeom prst="rect">
            <a:avLst/>
          </a:prstGeom>
        </p:spPr>
      </p:pic>
      <p:sp>
        <p:nvSpPr>
          <p:cNvPr id="33" name="TekstniOkvir 32"/>
          <p:cNvSpPr txBox="1"/>
          <p:nvPr/>
        </p:nvSpPr>
        <p:spPr>
          <a:xfrm>
            <a:off x="4749460" y="99097"/>
            <a:ext cx="365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Stari grad - tvrđava</a:t>
            </a:r>
            <a:endParaRPr lang="en-US" sz="2400" dirty="0"/>
          </a:p>
        </p:txBody>
      </p:sp>
      <p:pic>
        <p:nvPicPr>
          <p:cNvPr id="35" name="Slika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97" y="2535048"/>
            <a:ext cx="5246229" cy="3934672"/>
          </a:xfrm>
          <a:prstGeom prst="rect">
            <a:avLst/>
          </a:prstGeom>
        </p:spPr>
      </p:pic>
      <p:sp>
        <p:nvSpPr>
          <p:cNvPr id="36" name="TekstniOkvir 35"/>
          <p:cNvSpPr txBox="1"/>
          <p:nvPr/>
        </p:nvSpPr>
        <p:spPr>
          <a:xfrm>
            <a:off x="5292500" y="6430736"/>
            <a:ext cx="257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Veliki Kaptol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70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18" grpId="0"/>
      <p:bldP spid="21" grpId="0"/>
      <p:bldP spid="24" grpId="0"/>
      <p:bldP spid="27" grpId="0"/>
      <p:bldP spid="30" grpId="0"/>
      <p:bldP spid="33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Turizam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Krajem 20. i početkom 21. st turizam se sve više razvija zbog turističkih atrakcija </a:t>
            </a:r>
          </a:p>
          <a:p>
            <a:r>
              <a:rPr lang="hr-HR" sz="2800" dirty="0"/>
              <a:t>Turističke atrakcije: Lonjsko polje, ruralna drvena arhitektura, tvrđava Stari grad, arheološki park </a:t>
            </a:r>
            <a:r>
              <a:rPr lang="en-US" sz="2800" dirty="0"/>
              <a:t>»</a:t>
            </a:r>
            <a:r>
              <a:rPr lang="en-US" sz="2800" dirty="0" err="1"/>
              <a:t>Siscia</a:t>
            </a:r>
            <a:r>
              <a:rPr lang="en-US" sz="2800" dirty="0"/>
              <a:t>«</a:t>
            </a:r>
            <a:r>
              <a:rPr lang="hr-HR" sz="2800" dirty="0"/>
              <a:t>, središte grada uz obalu Kupe i lov u okolnim šumama</a:t>
            </a:r>
          </a:p>
          <a:p>
            <a:r>
              <a:rPr lang="hr-HR" sz="2800" dirty="0"/>
              <a:t>Velik nedostatak Sisku je to što nema dovoljno smještajnih mjesta za turiste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62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</p:spPr>
        <p:txBody>
          <a:bodyPr/>
          <a:lstStyle/>
          <a:p>
            <a:pPr algn="ctr"/>
            <a:r>
              <a:rPr lang="hr-HR" dirty="0"/>
              <a:t>Ekonomija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3812" y="1828800"/>
            <a:ext cx="9601200" cy="4343400"/>
          </a:xfrm>
        </p:spPr>
        <p:txBody>
          <a:bodyPr>
            <a:normAutofit lnSpcReduction="10000"/>
          </a:bodyPr>
          <a:lstStyle/>
          <a:p>
            <a:r>
              <a:rPr lang="hr-HR" sz="2800" dirty="0"/>
              <a:t>Industrija ima veliku ulogu u </a:t>
            </a:r>
            <a:r>
              <a:rPr lang="hr-HR" sz="2800" dirty="0" err="1"/>
              <a:t>ravoju</a:t>
            </a:r>
            <a:r>
              <a:rPr lang="hr-HR" sz="2800" dirty="0"/>
              <a:t> Siska</a:t>
            </a:r>
          </a:p>
          <a:p>
            <a:r>
              <a:rPr lang="hr-HR" sz="2800" dirty="0"/>
              <a:t>Velike tvrtke: </a:t>
            </a:r>
          </a:p>
          <a:p>
            <a:pPr marL="0" indent="0">
              <a:buNone/>
            </a:pPr>
            <a:r>
              <a:rPr lang="hr-HR" sz="2800" dirty="0"/>
              <a:t>  - Rafinerija nafte Sisak</a:t>
            </a:r>
          </a:p>
          <a:p>
            <a:pPr marL="0" indent="0">
              <a:buNone/>
            </a:pPr>
            <a:r>
              <a:rPr lang="hr-HR" sz="2800" dirty="0"/>
              <a:t>  - Segestica d.o.o. (tvornica pića bez i sa alkoholom)</a:t>
            </a:r>
          </a:p>
          <a:p>
            <a:pPr marL="0" indent="0">
              <a:buNone/>
            </a:pPr>
            <a:r>
              <a:rPr lang="hr-HR" sz="2800" dirty="0"/>
              <a:t>  - Herbos d.d. (tvornica materijala za graditeljstvo)</a:t>
            </a:r>
          </a:p>
          <a:p>
            <a:pPr marL="0" indent="0">
              <a:buNone/>
            </a:pPr>
            <a:r>
              <a:rPr lang="hr-HR" sz="2800" dirty="0"/>
              <a:t>  - HEP - Termoelektrana Sisak</a:t>
            </a:r>
          </a:p>
          <a:p>
            <a:pPr marL="0" indent="0">
              <a:buNone/>
            </a:pPr>
            <a:r>
              <a:rPr lang="hr-HR" sz="2800" dirty="0"/>
              <a:t>  - Mlin i pekare d.o.o. Sisak</a:t>
            </a:r>
          </a:p>
          <a:p>
            <a:pPr marL="0" indent="0">
              <a:buNone/>
            </a:pPr>
            <a:r>
              <a:rPr lang="hr-HR" sz="2800" dirty="0"/>
              <a:t>  - Dunavski </a:t>
            </a:r>
            <a:r>
              <a:rPr lang="hr-HR" sz="2800" dirty="0" err="1"/>
              <a:t>Lloyd</a:t>
            </a:r>
            <a:r>
              <a:rPr lang="hr-HR" sz="2800" dirty="0"/>
              <a:t> (najveći hrvatski riječni brodar)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33400"/>
            <a:ext cx="6824024" cy="426501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2057400"/>
            <a:ext cx="6764829" cy="44196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14386" r="18188" b="17511"/>
          <a:stretch/>
        </p:blipFill>
        <p:spPr>
          <a:xfrm>
            <a:off x="2817812" y="1143000"/>
            <a:ext cx="6172200" cy="470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Povijest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Sisak je jedno od najstarijih naselja središnje Hrvatske</a:t>
            </a:r>
          </a:p>
          <a:p>
            <a:r>
              <a:rPr lang="hr-HR" sz="2800" dirty="0"/>
              <a:t>Tragovi naseljenosti Siska se mogu pratiti sve do 4. st. pr. Kr.</a:t>
            </a:r>
          </a:p>
          <a:p>
            <a:r>
              <a:rPr lang="hr-HR" sz="2800" dirty="0"/>
              <a:t>Kršćanstvo se javlja krajem 3. st.</a:t>
            </a:r>
          </a:p>
          <a:p>
            <a:r>
              <a:rPr lang="hr-HR" sz="2800" dirty="0"/>
              <a:t>Ime Siska se često mijenjalo kroz povijest (npr. </a:t>
            </a:r>
            <a:r>
              <a:rPr lang="hr-HR" sz="2800" dirty="0" err="1"/>
              <a:t>Siscija</a:t>
            </a:r>
            <a:r>
              <a:rPr lang="hr-HR" sz="2800" dirty="0"/>
              <a:t>, </a:t>
            </a:r>
            <a:r>
              <a:rPr lang="hr-HR" sz="2800" dirty="0" err="1"/>
              <a:t>Sissek</a:t>
            </a:r>
            <a:r>
              <a:rPr lang="hr-HR" sz="2800" dirty="0"/>
              <a:t>, </a:t>
            </a:r>
            <a:r>
              <a:rPr lang="hr-HR" sz="2800" dirty="0" err="1"/>
              <a:t>Sciteck</a:t>
            </a:r>
            <a:r>
              <a:rPr lang="hr-HR" sz="2800" dirty="0"/>
              <a:t>, </a:t>
            </a:r>
            <a:r>
              <a:rPr lang="hr-HR" sz="2800" dirty="0" err="1"/>
              <a:t>Zysek</a:t>
            </a:r>
            <a:r>
              <a:rPr lang="hr-HR" sz="2800" dirty="0"/>
              <a:t> itd.) </a:t>
            </a:r>
          </a:p>
          <a:p>
            <a:r>
              <a:rPr lang="hr-HR" sz="2800" dirty="0"/>
              <a:t>Nakon borbi s Turcima povećao se broj stanovnika Siska i grad postaje sve značajniji kao riječna luka</a:t>
            </a:r>
          </a:p>
        </p:txBody>
      </p:sp>
    </p:spTree>
    <p:extLst>
      <p:ext uri="{BB962C8B-B14F-4D97-AF65-F5344CB8AC3E}">
        <p14:creationId xmlns:p14="http://schemas.microsoft.com/office/powerpoint/2010/main" val="41169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kstura drva 16 x 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95_TF02801115_TF02801115" id="{49EB3FBC-BC50-4390-9B65-C971AC505E4A}" vid="{86673FA0-693A-4356-B861-316991BB796D}"/>
    </a:ext>
  </a:extLst>
</a:theme>
</file>

<file path=ppt/theme/theme2.xml><?xml version="1.0" encoding="utf-8"?>
<a:theme xmlns:a="http://schemas.openxmlformats.org/drawingml/2006/main" name="Tema sustava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873beb7-5857-4685-be1f-d57550cc96c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motivom prirodnog drveta (široki zaslon)</Template>
  <TotalTime>146</TotalTime>
  <Words>353</Words>
  <Application>Microsoft Office PowerPoint</Application>
  <PresentationFormat>Custom</PresentationFormat>
  <Paragraphs>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</vt:lpstr>
      <vt:lpstr>Tekstura drva 16 x 9</vt:lpstr>
      <vt:lpstr>Sisak</vt:lpstr>
      <vt:lpstr>Geografski položaj</vt:lpstr>
      <vt:lpstr>Stanovništvo</vt:lpstr>
      <vt:lpstr>Znamenitosti</vt:lpstr>
      <vt:lpstr>Turizam</vt:lpstr>
      <vt:lpstr>Ekonomija</vt:lpstr>
      <vt:lpstr>Povijest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Sisak</dc:title>
  <dc:creator>Josip</dc:creator>
  <cp:lastModifiedBy>Topalusic</cp:lastModifiedBy>
  <cp:revision>16</cp:revision>
  <dcterms:created xsi:type="dcterms:W3CDTF">2017-05-23T08:57:44Z</dcterms:created>
  <dcterms:modified xsi:type="dcterms:W3CDTF">2017-06-06T22:59:32Z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