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65" r:id="rId2"/>
    <p:sldId id="258" r:id="rId3"/>
    <p:sldId id="259" r:id="rId4"/>
    <p:sldId id="266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5" autoAdjust="0"/>
    <p:restoredTop sz="94953" autoAdjust="0"/>
  </p:normalViewPr>
  <p:slideViewPr>
    <p:cSldViewPr>
      <p:cViewPr varScale="1">
        <p:scale>
          <a:sx n="110" d="100"/>
          <a:sy n="110" d="100"/>
        </p:scale>
        <p:origin x="1794" y="90"/>
      </p:cViewPr>
      <p:guideLst>
        <p:guide orient="horz" pos="2160"/>
        <p:guide pos="2880"/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520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8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00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15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8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298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40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56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61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293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12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56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22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6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242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E467-681D-4442-A984-E683DA71F4B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9C6850-AC9A-4F21-A6F2-67200A0A81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0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00" y="2722038"/>
            <a:ext cx="8172400" cy="1413924"/>
          </a:xfrm>
        </p:spPr>
        <p:txBody>
          <a:bodyPr/>
          <a:lstStyle/>
          <a:p>
            <a:pPr algn="ctr"/>
            <a:r>
              <a:rPr lang="hr-HR" sz="6600" dirty="0" smtClean="0"/>
              <a:t>Sesvete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7006" y="4266858"/>
            <a:ext cx="1953266" cy="386278"/>
          </a:xfrm>
        </p:spPr>
        <p:txBody>
          <a:bodyPr/>
          <a:lstStyle/>
          <a:p>
            <a:r>
              <a:rPr lang="hr-HR" dirty="0" smtClean="0"/>
              <a:t>Borko Baćac, 8.c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4664"/>
            <a:ext cx="3458345" cy="64533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 Iz male destilacije špirita obitelji Badel na početku 20. stoljeća razvilo se veliko poduzeće za proizvodnju alkohola </a:t>
            </a:r>
          </a:p>
          <a:p>
            <a:pPr>
              <a:buFont typeface="Wingdings" pitchFamily="2" charset="2"/>
              <a:buChar char="Ø"/>
            </a:pPr>
            <a:endParaRPr lang="hr-HR" sz="1600" dirty="0" smtClean="0"/>
          </a:p>
          <a:p>
            <a:pPr>
              <a:buFont typeface="Wingdings" pitchFamily="2" charset="2"/>
              <a:buChar char="Ø"/>
            </a:pPr>
            <a:endParaRPr lang="hr-HR" sz="1600" dirty="0" smtClean="0"/>
          </a:p>
          <a:p>
            <a:pPr>
              <a:buFont typeface="Wingdings" pitchFamily="2" charset="2"/>
              <a:buChar char="Ø"/>
            </a:pPr>
            <a:endParaRPr lang="hr-HR" sz="1600" dirty="0" smtClean="0"/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Sesvete su 1934. godine priključene na Zagrebačku električnu centralu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 Prometno značenje Sesveta i njegove okolice: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r-HR" sz="1600" dirty="0" smtClean="0"/>
              <a:t> Gradnjom željezničke pruge Zagreb–Budimpešta (1870.g.)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r-HR" sz="1600" dirty="0" smtClean="0"/>
              <a:t> Betoniranjem cesta </a:t>
            </a:r>
            <a:br>
              <a:rPr lang="hr-HR" sz="1600" dirty="0" smtClean="0"/>
            </a:br>
            <a:r>
              <a:rPr lang="hr-HR" sz="1600" dirty="0" smtClean="0"/>
              <a:t>Zagreb – Dugo Selo </a:t>
            </a:r>
            <a:br>
              <a:rPr lang="hr-HR" sz="1600" dirty="0" smtClean="0"/>
            </a:br>
            <a:r>
              <a:rPr lang="hr-HR" sz="1600" dirty="0" smtClean="0"/>
              <a:t>(uoči II. svjetskog rata)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r-HR" sz="1600" dirty="0" smtClean="0"/>
              <a:t> Sesvete – Sv. Ivan Zelina (početkom četrdesetih godina)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r-HR" sz="1600" dirty="0" smtClean="0"/>
              <a:t> Stara cesta Zagreb – Beograd (nakon II. svjetskog rata)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r-HR" sz="1600" dirty="0" smtClean="0"/>
              <a:t> autocesta Zagreb – Lipovac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hr-HR" sz="1600" dirty="0" smtClean="0"/>
              <a:t> autocesta Popovec – Goričan</a:t>
            </a:r>
          </a:p>
          <a:p>
            <a:endParaRPr lang="hr-HR" sz="1600" dirty="0" smtClean="0"/>
          </a:p>
        </p:txBody>
      </p:sp>
      <p:pic>
        <p:nvPicPr>
          <p:cNvPr id="10242" name="Picture 2" descr="badel-9200_571x328.png (571×32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1754974" cy="1008112"/>
          </a:xfrm>
          <a:prstGeom prst="rect">
            <a:avLst/>
          </a:prstGeom>
          <a:noFill/>
        </p:spPr>
      </p:pic>
      <p:pic>
        <p:nvPicPr>
          <p:cNvPr id="7" name="Picture 2" descr="C:\Users\ZHC\Desktop\SESVETE\SLIKE\prošlost\075f35118577c1276db7cac687b8a6f0.jpg"/>
          <p:cNvPicPr>
            <a:picLocks noChangeAspect="1" noChangeArrowheads="1"/>
          </p:cNvPicPr>
          <p:nvPr/>
        </p:nvPicPr>
        <p:blipFill>
          <a:blip r:embed="rId3" cstate="print"/>
          <a:srcRect t="13131" b="6061"/>
          <a:stretch>
            <a:fillRect/>
          </a:stretch>
        </p:blipFill>
        <p:spPr bwMode="auto">
          <a:xfrm>
            <a:off x="4139952" y="3717032"/>
            <a:ext cx="4752528" cy="2880320"/>
          </a:xfrm>
          <a:prstGeom prst="rect">
            <a:avLst/>
          </a:prstGeom>
          <a:noFill/>
        </p:spPr>
      </p:pic>
      <p:pic>
        <p:nvPicPr>
          <p:cNvPr id="6146" name="Picture 2" descr="C:\Users\ZHC\Desktop\SESVETE\SLIKE\15665948_589528724587770_1893673906597409296_n.jpg"/>
          <p:cNvPicPr>
            <a:picLocks noChangeAspect="1" noChangeArrowheads="1"/>
          </p:cNvPicPr>
          <p:nvPr/>
        </p:nvPicPr>
        <p:blipFill>
          <a:blip r:embed="rId4" cstate="print"/>
          <a:srcRect r="17500" b="20113"/>
          <a:stretch>
            <a:fillRect/>
          </a:stretch>
        </p:blipFill>
        <p:spPr bwMode="auto">
          <a:xfrm>
            <a:off x="4139952" y="409163"/>
            <a:ext cx="4752528" cy="3163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4664"/>
            <a:ext cx="2790182" cy="61206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 </a:t>
            </a:r>
            <a:r>
              <a:rPr lang="vi-VN" sz="1600" dirty="0" smtClean="0"/>
              <a:t>U drugoj polovici četrdesetih godina prošloga stoljeća područje današnje gradske četvrti podijeljeno je između </a:t>
            </a:r>
            <a:r>
              <a:rPr lang="hr-HR" sz="1600" dirty="0" smtClean="0"/>
              <a:t>okruga</a:t>
            </a:r>
            <a:r>
              <a:rPr lang="vi-VN" sz="1600" dirty="0" smtClean="0"/>
              <a:t> Zagreb i </a:t>
            </a:r>
            <a:r>
              <a:rPr lang="hr-HR" sz="1600" dirty="0" smtClean="0"/>
              <a:t>okruga</a:t>
            </a:r>
            <a:r>
              <a:rPr lang="vi-VN" sz="1600" dirty="0" smtClean="0"/>
              <a:t> Sv. Ivan Zelina</a:t>
            </a:r>
            <a:endParaRPr lang="hr-HR" sz="1600" dirty="0" smtClean="0"/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Zagrebačkom okrugu pripadaju tadašnji mjesni narodni odbori: </a:t>
            </a:r>
            <a:br>
              <a:rPr lang="hr-HR" sz="1600" dirty="0" smtClean="0"/>
            </a:br>
            <a:r>
              <a:rPr lang="hr-HR" sz="1600" dirty="0" smtClean="0"/>
              <a:t>Cerje, Kašina, Markovo Polje, Planina, Prekvršje, Sesvete, Sesvetski Kraljevec, Šašinovec, Vugrovec i Vurnovec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u sastavu je okruga </a:t>
            </a:r>
            <a:br>
              <a:rPr lang="hr-HR" sz="1600" dirty="0" smtClean="0"/>
            </a:br>
            <a:r>
              <a:rPr lang="hr-HR" sz="1600" dirty="0" smtClean="0"/>
              <a:t>Sv. Ivan Zelina: </a:t>
            </a:r>
            <a:br>
              <a:rPr lang="hr-HR" sz="1600" dirty="0" smtClean="0"/>
            </a:br>
            <a:r>
              <a:rPr lang="hr-HR" sz="1600" dirty="0" smtClean="0"/>
              <a:t>Adamovec, Belovar, Donja Glavnica, Donji Adamovec, Gornja Glavnica, Jesenovec, Lužan i Moravče</a:t>
            </a:r>
          </a:p>
          <a:p>
            <a:pPr>
              <a:buFont typeface="Wingdings" pitchFamily="2" charset="2"/>
              <a:buChar char="Ø"/>
            </a:pPr>
            <a:endParaRPr lang="hr-HR" sz="1600" b="1" dirty="0" smtClean="0"/>
          </a:p>
        </p:txBody>
      </p:sp>
      <p:pic>
        <p:nvPicPr>
          <p:cNvPr id="9218" name="Picture 2" descr="C:\Users\ZHC\Desktop\SESVETE\SLIKE\15781679_591435804397062_76545217248747181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3" y="323028"/>
            <a:ext cx="4968552" cy="3321996"/>
          </a:xfrm>
          <a:prstGeom prst="rect">
            <a:avLst/>
          </a:prstGeom>
          <a:noFill/>
        </p:spPr>
      </p:pic>
      <p:pic>
        <p:nvPicPr>
          <p:cNvPr id="9219" name="Picture 3" descr="C:\Users\ZHC\Desktop\SESVETE\SLIKE\pastoralni-centar-zupe-svih-svetih-sesvete-1c1c1d6a6ea51777a8ffd0fcd61bc20f_view_l.jpg"/>
          <p:cNvPicPr>
            <a:picLocks noChangeAspect="1" noChangeArrowheads="1"/>
          </p:cNvPicPr>
          <p:nvPr/>
        </p:nvPicPr>
        <p:blipFill>
          <a:blip r:embed="rId3" cstate="print"/>
          <a:srcRect t="11652" b="10667"/>
          <a:stretch>
            <a:fillRect/>
          </a:stretch>
        </p:blipFill>
        <p:spPr bwMode="auto">
          <a:xfrm>
            <a:off x="3779912" y="3717032"/>
            <a:ext cx="4968552" cy="2894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60648"/>
            <a:ext cx="2790182" cy="64517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 Godine 1952. većina naselja Sesvetskog prigorja grupirana je u tri općine u sastavu okruga Zagreb: Kašina, Sesvete i Šašinovec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Sesvete postaju općinom užega gradskog područja 1962., ali 1967. kada se općine užega gradskog područja spajaju u jedinstveni Grad Zagreb, ostaju izvan grada kao samostalna općina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Od 1975. sesvetska je općina u sastavu </a:t>
            </a:r>
            <a:br>
              <a:rPr lang="hr-HR" sz="1600" dirty="0" smtClean="0"/>
            </a:br>
            <a:r>
              <a:rPr lang="hr-HR" sz="1600" dirty="0" smtClean="0"/>
              <a:t>Zajednice općina Zagreb (zagrebačkog prstena), a 1982. postaje jednom od </a:t>
            </a:r>
            <a:br>
              <a:rPr lang="hr-HR" sz="1600" dirty="0" smtClean="0"/>
            </a:br>
            <a:r>
              <a:rPr lang="hr-HR" sz="1600" dirty="0" smtClean="0"/>
              <a:t>14 općina Gradske zajednice općina Zagreb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Općina Sesvete, kao </a:t>
            </a:r>
            <a:br>
              <a:rPr lang="hr-HR" sz="1600" dirty="0" smtClean="0"/>
            </a:br>
            <a:r>
              <a:rPr lang="hr-HR" sz="1600" dirty="0" smtClean="0"/>
              <a:t>i druge zagrebačke općine, prestala je postojati </a:t>
            </a:r>
            <a:br>
              <a:rPr lang="hr-HR" sz="1600" dirty="0" smtClean="0"/>
            </a:br>
            <a:r>
              <a:rPr lang="hr-HR" sz="1600" dirty="0" smtClean="0"/>
              <a:t>31. prosinca 1990</a:t>
            </a:r>
            <a:endParaRPr lang="hr-HR" sz="1600" dirty="0"/>
          </a:p>
        </p:txBody>
      </p:sp>
      <p:pic>
        <p:nvPicPr>
          <p:cNvPr id="7170" name="Picture 2" descr="C:\Users\ZHC\Desktop\SESVETE\SLIKE\Sesvete.jpg"/>
          <p:cNvPicPr>
            <a:picLocks noChangeAspect="1" noChangeArrowheads="1"/>
          </p:cNvPicPr>
          <p:nvPr/>
        </p:nvPicPr>
        <p:blipFill>
          <a:blip r:embed="rId2" cstate="print"/>
          <a:srcRect b="1550"/>
          <a:stretch>
            <a:fillRect/>
          </a:stretch>
        </p:blipFill>
        <p:spPr bwMode="auto">
          <a:xfrm>
            <a:off x="3635896" y="332656"/>
            <a:ext cx="5275412" cy="3456384"/>
          </a:xfrm>
          <a:prstGeom prst="rect">
            <a:avLst/>
          </a:prstGeom>
          <a:noFill/>
        </p:spPr>
      </p:pic>
      <p:pic>
        <p:nvPicPr>
          <p:cNvPr id="7171" name="Picture 3" descr="C:\Users\ZHC\Desktop\SESVETE\SLIKE\Sesvete_srediste_0510_1.jpg"/>
          <p:cNvPicPr>
            <a:picLocks noChangeAspect="1" noChangeArrowheads="1"/>
          </p:cNvPicPr>
          <p:nvPr/>
        </p:nvPicPr>
        <p:blipFill>
          <a:blip r:embed="rId3" cstate="print"/>
          <a:srcRect t="12292" b="11911"/>
          <a:stretch>
            <a:fillRect/>
          </a:stretch>
        </p:blipFill>
        <p:spPr bwMode="auto">
          <a:xfrm>
            <a:off x="3635896" y="3861048"/>
            <a:ext cx="526988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1052736"/>
            <a:ext cx="2234209" cy="54726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P</a:t>
            </a:r>
            <a:r>
              <a:rPr lang="vi-VN" sz="1600" dirty="0" smtClean="0"/>
              <a:t>rojektiranje i gradnja posve novoga grada s parkovima, avenijama, trgovima, šetalištima pa čak i jezerom rijetko se događa i u globalnim razmjerima. Proteklih mjeseci, međutim, taj rijedak, izvanredno uzbudljiv i kompliciran pothvat započeo je</a:t>
            </a:r>
            <a:r>
              <a:rPr lang="hr-HR" sz="1600" dirty="0" smtClean="0"/>
              <a:t> u </a:t>
            </a:r>
            <a:r>
              <a:rPr lang="vi-VN" sz="1600" dirty="0" smtClean="0"/>
              <a:t>Sesvet</a:t>
            </a:r>
            <a:r>
              <a:rPr lang="hr-HR" sz="1600" dirty="0" smtClean="0"/>
              <a:t>ama</a:t>
            </a:r>
            <a:r>
              <a:rPr lang="vi-VN" sz="1600" dirty="0" smtClean="0"/>
              <a:t>, koja površinom čini četvrtinu hrvatske metropole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endParaRPr lang="hr-HR" sz="1600" dirty="0" smtClean="0"/>
          </a:p>
        </p:txBody>
      </p:sp>
      <p:pic>
        <p:nvPicPr>
          <p:cNvPr id="2050" name="Picture 2" descr="C:\Users\ZHC\Desktop\SESVETE\SLIKE\budućnost\782fb9e365b7b0067712.jpeg"/>
          <p:cNvPicPr>
            <a:picLocks noChangeAspect="1" noChangeArrowheads="1"/>
          </p:cNvPicPr>
          <p:nvPr/>
        </p:nvPicPr>
        <p:blipFill>
          <a:blip r:embed="rId2" cstate="print"/>
          <a:srcRect r="8156"/>
          <a:stretch>
            <a:fillRect/>
          </a:stretch>
        </p:blipFill>
        <p:spPr bwMode="auto">
          <a:xfrm>
            <a:off x="3203848" y="3077201"/>
            <a:ext cx="2808312" cy="1719951"/>
          </a:xfrm>
          <a:prstGeom prst="rect">
            <a:avLst/>
          </a:prstGeom>
          <a:noFill/>
        </p:spPr>
      </p:pic>
      <p:pic>
        <p:nvPicPr>
          <p:cNvPr id="2052" name="Picture 4" descr="C:\Users\ZHC\Desktop\SESVETE\SLIKE\budućnost\bc37914452a0db537ca9.jpeg"/>
          <p:cNvPicPr>
            <a:picLocks noChangeAspect="1" noChangeArrowheads="1"/>
          </p:cNvPicPr>
          <p:nvPr/>
        </p:nvPicPr>
        <p:blipFill>
          <a:blip r:embed="rId3" cstate="print"/>
          <a:srcRect l="47402"/>
          <a:stretch>
            <a:fillRect/>
          </a:stretch>
        </p:blipFill>
        <p:spPr bwMode="auto">
          <a:xfrm>
            <a:off x="5971453" y="4869160"/>
            <a:ext cx="3004936" cy="1800200"/>
          </a:xfrm>
          <a:prstGeom prst="rect">
            <a:avLst/>
          </a:prstGeom>
          <a:noFill/>
        </p:spPr>
      </p:pic>
      <p:pic>
        <p:nvPicPr>
          <p:cNvPr id="2053" name="Picture 5" descr="C:\Users\ZHC\Desktop\SESVETE\SLIKE\budućnost\c0401896fcbc81b0315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2656"/>
            <a:ext cx="3710101" cy="2622192"/>
          </a:xfrm>
          <a:prstGeom prst="rect">
            <a:avLst/>
          </a:prstGeom>
          <a:noFill/>
        </p:spPr>
      </p:pic>
      <p:pic>
        <p:nvPicPr>
          <p:cNvPr id="2054" name="Picture 6" descr="C:\Users\ZHC\Desktop\SESVETE\SLIKE\budućnost\detalj-996x663.jpg"/>
          <p:cNvPicPr>
            <a:picLocks noChangeAspect="1" noChangeArrowheads="1"/>
          </p:cNvPicPr>
          <p:nvPr/>
        </p:nvPicPr>
        <p:blipFill>
          <a:blip r:embed="rId5" cstate="print"/>
          <a:srcRect l="46787" r="3670"/>
          <a:stretch>
            <a:fillRect/>
          </a:stretch>
        </p:blipFill>
        <p:spPr bwMode="auto">
          <a:xfrm>
            <a:off x="7020272" y="332656"/>
            <a:ext cx="1944216" cy="2612257"/>
          </a:xfrm>
          <a:prstGeom prst="rect">
            <a:avLst/>
          </a:prstGeom>
          <a:noFill/>
        </p:spPr>
      </p:pic>
      <p:pic>
        <p:nvPicPr>
          <p:cNvPr id="2058" name="Picture 10" descr="C:\Users\ZHC\Desktop\SESVETE\SLIKE\budućnost\ut-kampus0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03848" y="4892971"/>
            <a:ext cx="2665793" cy="17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599" y="404664"/>
            <a:ext cx="2790182" cy="644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Budućnost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ZHC\Desktop\SESVETE\SLIKE\budućnost\IMG_4996.JPG"/>
          <p:cNvPicPr>
            <a:picLocks noChangeAspect="1" noChangeArrowheads="1"/>
          </p:cNvPicPr>
          <p:nvPr/>
        </p:nvPicPr>
        <p:blipFill>
          <a:blip r:embed="rId7" cstate="print"/>
          <a:srcRect l="12456" r="10065" b="6304"/>
          <a:stretch>
            <a:fillRect/>
          </a:stretch>
        </p:blipFill>
        <p:spPr bwMode="auto">
          <a:xfrm>
            <a:off x="6156176" y="3068960"/>
            <a:ext cx="2808312" cy="170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2790182" cy="644214"/>
          </a:xfrm>
        </p:spPr>
        <p:txBody>
          <a:bodyPr/>
          <a:lstStyle/>
          <a:p>
            <a:r>
              <a:rPr lang="hr-HR" sz="3600" smtClean="0"/>
              <a:t>O</a:t>
            </a:r>
            <a:r>
              <a:rPr lang="hr-HR" smtClean="0"/>
              <a:t> </a:t>
            </a:r>
            <a:r>
              <a:rPr lang="hr-HR" sz="3600" smtClean="0"/>
              <a:t>Sesvetama</a:t>
            </a:r>
            <a:endParaRPr lang="hr-HR" sz="3600" dirty="0"/>
          </a:p>
        </p:txBody>
      </p:sp>
      <p:pic>
        <p:nvPicPr>
          <p:cNvPr id="3" name="Picture 2" descr="C:\Users\ZHC\Desktop\SESVETE\SLIKE\sadašnjost\Map_of_Sesvete_District_(Zagreb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3312368" cy="363256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9598" y="1052736"/>
            <a:ext cx="2954290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hr-HR" sz="1600" dirty="0" smtClean="0"/>
              <a:t> Sesvete su naselje </a:t>
            </a:r>
            <a:br>
              <a:rPr lang="hr-HR" sz="1600" dirty="0" smtClean="0"/>
            </a:br>
            <a:r>
              <a:rPr lang="hr-HR" sz="1600" dirty="0" smtClean="0"/>
              <a:t>u sastavu Grada Zagreba </a:t>
            </a:r>
            <a:br>
              <a:rPr lang="hr-HR" sz="1600" dirty="0" smtClean="0"/>
            </a:br>
            <a:r>
              <a:rPr lang="hr-HR" sz="1600" dirty="0" smtClean="0"/>
              <a:t>i dio zagrebačke gradske aglomeracije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hr-HR" sz="1600" dirty="0" smtClean="0"/>
              <a:t> Kad bi bile samostalan </a:t>
            </a:r>
            <a:br>
              <a:rPr lang="hr-HR" sz="1600" dirty="0" smtClean="0"/>
            </a:br>
            <a:r>
              <a:rPr lang="hr-HR" sz="1600" dirty="0" smtClean="0"/>
              <a:t>grad bile bi peti najveći u RH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hr-HR" sz="1600" dirty="0" smtClean="0"/>
              <a:t> Prema popisu stanovništva 2011. godine u gradskoj četvrti Sesvete živi </a:t>
            </a:r>
            <a:br>
              <a:rPr lang="hr-HR" sz="1600" dirty="0" smtClean="0"/>
            </a:br>
            <a:r>
              <a:rPr lang="hr-HR" sz="1600" dirty="0" smtClean="0"/>
              <a:t>70.009 stanovnika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hr-HR" sz="1600" dirty="0" smtClean="0"/>
              <a:t> u naselju Sesvete - 50.813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hr-HR" sz="1600" dirty="0" smtClean="0"/>
              <a:t> ostala naselja - 19.196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hr-HR" sz="1600" dirty="0" smtClean="0"/>
              <a:t> Gustoća stanovništva</a:t>
            </a:r>
            <a:br>
              <a:rPr lang="hr-HR" sz="1600" dirty="0" smtClean="0"/>
            </a:br>
            <a:r>
              <a:rPr lang="hr-HR" sz="1600" dirty="0" smtClean="0"/>
              <a:t> - 423,68 stan./km²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hr-HR" sz="1600" dirty="0" smtClean="0"/>
              <a:t> Površina 165,24 km²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hr-HR" sz="1600" dirty="0" smtClean="0"/>
              <a:t> Gradska četvrt Sesvete </a:t>
            </a:r>
            <a:br>
              <a:rPr lang="hr-HR" sz="1600" dirty="0" smtClean="0"/>
            </a:br>
            <a:r>
              <a:rPr lang="hr-HR" sz="1600" dirty="0" smtClean="0"/>
              <a:t>je najmnogoljudnija </a:t>
            </a:r>
            <a:br>
              <a:rPr lang="hr-HR" sz="1600" dirty="0" smtClean="0"/>
            </a:br>
            <a:r>
              <a:rPr lang="hr-HR" sz="1600" dirty="0" smtClean="0"/>
              <a:t>četvrt Zagreba</a:t>
            </a:r>
            <a:endParaRPr lang="hr-HR" sz="1600" dirty="0"/>
          </a:p>
        </p:txBody>
      </p:sp>
      <p:pic>
        <p:nvPicPr>
          <p:cNvPr id="1026" name="Picture 2" descr="C:\Users\ZHC\Desktop\SESVETE\SLIKE\sesvete grb.PN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499992" y="572368"/>
            <a:ext cx="1557011" cy="2064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8" y="404664"/>
            <a:ext cx="2666258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1600" dirty="0" smtClean="0">
                <a:latin typeface="Trebuchet MS" pitchFamily="34" charset="0"/>
              </a:rPr>
              <a:t>Prosječna starost stanovnika iznosi </a:t>
            </a:r>
            <a:r>
              <a:rPr lang="hr-HR" sz="1600" dirty="0" smtClean="0">
                <a:latin typeface="Trebuchet MS" pitchFamily="34" charset="0"/>
              </a:rPr>
              <a:t/>
            </a:r>
            <a:br>
              <a:rPr lang="hr-HR" sz="1600" dirty="0" smtClean="0">
                <a:latin typeface="Trebuchet MS" pitchFamily="34" charset="0"/>
              </a:rPr>
            </a:br>
            <a:r>
              <a:rPr lang="vi-VN" sz="1600" dirty="0" smtClean="0">
                <a:latin typeface="Trebuchet MS" pitchFamily="34" charset="0"/>
              </a:rPr>
              <a:t>37</a:t>
            </a:r>
            <a:r>
              <a:rPr lang="hr-HR" sz="1600" dirty="0" smtClean="0">
                <a:latin typeface="Trebuchet MS" pitchFamily="34" charset="0"/>
              </a:rPr>
              <a:t>,</a:t>
            </a:r>
            <a:r>
              <a:rPr lang="vi-VN" sz="1600" dirty="0" smtClean="0">
                <a:latin typeface="Trebuchet MS" pitchFamily="34" charset="0"/>
              </a:rPr>
              <a:t>8 godina čime je Sesvete najmlađa </a:t>
            </a:r>
            <a:r>
              <a:rPr lang="hr-HR" sz="1600" dirty="0" smtClean="0">
                <a:latin typeface="Trebuchet MS" pitchFamily="34" charset="0"/>
              </a:rPr>
              <a:t/>
            </a:r>
            <a:br>
              <a:rPr lang="hr-HR" sz="1600" dirty="0" smtClean="0">
                <a:latin typeface="Trebuchet MS" pitchFamily="34" charset="0"/>
              </a:rPr>
            </a:br>
            <a:r>
              <a:rPr lang="vi-VN" sz="1600" dirty="0" smtClean="0">
                <a:latin typeface="Trebuchet MS" pitchFamily="34" charset="0"/>
              </a:rPr>
              <a:t>gradska četvrt Zagreba</a:t>
            </a:r>
            <a:endParaRPr lang="hr-HR" sz="1600" dirty="0" smtClean="0"/>
          </a:p>
          <a:p>
            <a:pPr>
              <a:buFont typeface="Wingdings" pitchFamily="2" charset="2"/>
              <a:buChar char="Ø"/>
            </a:pPr>
            <a:r>
              <a:rPr lang="vi-VN" sz="1600" dirty="0" smtClean="0"/>
              <a:t>Sesvete biljež</a:t>
            </a:r>
            <a:r>
              <a:rPr lang="hr-HR" sz="1600" dirty="0" smtClean="0">
                <a:latin typeface="Trebuchet MS" pitchFamily="34" charset="0"/>
              </a:rPr>
              <a:t>e</a:t>
            </a:r>
            <a:r>
              <a:rPr lang="vi-VN" sz="1600" dirty="0" smtClean="0"/>
              <a:t> 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vi-VN" sz="1600" dirty="0" smtClean="0"/>
              <a:t>rast stanovnika već 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vi-VN" sz="1600" dirty="0" smtClean="0"/>
              <a:t>zadnjih</a:t>
            </a:r>
            <a:r>
              <a:rPr lang="hr-HR" sz="1600" dirty="0" smtClean="0">
                <a:latin typeface="Trebuchet MS" pitchFamily="34" charset="0"/>
              </a:rPr>
              <a:t> </a:t>
            </a:r>
            <a:r>
              <a:rPr lang="vi-VN" sz="1600" dirty="0" smtClean="0"/>
              <a:t>150</a:t>
            </a:r>
            <a:r>
              <a:rPr lang="hr-HR" sz="1600" dirty="0" smtClean="0">
                <a:latin typeface="Trebuchet MS" pitchFamily="34" charset="0"/>
              </a:rPr>
              <a:t> godina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Trebuchet MS" pitchFamily="34" charset="0"/>
              </a:rPr>
              <a:t>1991. stanovništvo je povećano pripajanjem susjednih naselja Brestje, Jelkovec, Sesvetski Kraljevec, Gajišće, Sesvetski Kobiljak, Kraljevečki Novaki, Sesvetska Sela, Sesvetska Selnica i Sesvetska Sopnica</a:t>
            </a:r>
            <a:endParaRPr lang="hr-HR" sz="1600" dirty="0" smtClean="0"/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Glavnina javnog prijevoza odvija se prigradskom željeznicom </a:t>
            </a:r>
            <a:br>
              <a:rPr lang="hr-HR" sz="1600" dirty="0" smtClean="0"/>
            </a:br>
            <a:r>
              <a:rPr lang="hr-HR" sz="1600" dirty="0" smtClean="0"/>
              <a:t>i autobusima ZET-a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024082"/>
            <a:ext cx="8208911" cy="64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ZHC\Desktop\SESVETE\SLIKE\zg_2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5801"/>
            <a:ext cx="5040560" cy="3923279"/>
          </a:xfrm>
          <a:prstGeom prst="rect">
            <a:avLst/>
          </a:prstGeom>
          <a:noFill/>
        </p:spPr>
      </p:pic>
      <p:pic>
        <p:nvPicPr>
          <p:cNvPr id="8" name="Picture 2" descr="ZET-Autobus.jpg (600×40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930" y="4221088"/>
            <a:ext cx="2264542" cy="1513469"/>
          </a:xfrm>
          <a:prstGeom prst="rect">
            <a:avLst/>
          </a:prstGeom>
          <a:noFill/>
        </p:spPr>
      </p:pic>
      <p:pic>
        <p:nvPicPr>
          <p:cNvPr id="2052" name="Picture 4" descr="C:\Users\ZHC\Desktop\SESVETE\SLIKE\sadašnjost\Dugo_Selo_8.jpg"/>
          <p:cNvPicPr>
            <a:picLocks noChangeAspect="1" noChangeArrowheads="1"/>
          </p:cNvPicPr>
          <p:nvPr/>
        </p:nvPicPr>
        <p:blipFill>
          <a:blip r:embed="rId5" cstate="print"/>
          <a:srcRect b="24372"/>
          <a:stretch>
            <a:fillRect/>
          </a:stretch>
        </p:blipFill>
        <p:spPr bwMode="auto">
          <a:xfrm>
            <a:off x="3779912" y="4221089"/>
            <a:ext cx="2664296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2790182" cy="644214"/>
          </a:xfrm>
        </p:spPr>
        <p:txBody>
          <a:bodyPr>
            <a:normAutofit/>
          </a:bodyPr>
          <a:lstStyle/>
          <a:p>
            <a:r>
              <a:rPr lang="hr-HR" sz="3600" dirty="0" smtClean="0"/>
              <a:t>Obrazovanje</a:t>
            </a:r>
            <a:endParaRPr lang="hr-H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1052736"/>
            <a:ext cx="2234209" cy="5400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 Gimnazija Sesvete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Srednja Škola </a:t>
            </a:r>
            <a:r>
              <a:rPr lang="vi-VN" sz="1600" dirty="0" smtClean="0"/>
              <a:t>Jelkovec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Osnovne škole:</a:t>
            </a:r>
            <a:r>
              <a:rPr lang="vi-VN" sz="1600" dirty="0" smtClean="0"/>
              <a:t> Brestje</a:t>
            </a:r>
            <a:r>
              <a:rPr lang="hr-HR" sz="1600" dirty="0" smtClean="0">
                <a:latin typeface="Trebuchet MS" pitchFamily="34" charset="0"/>
              </a:rPr>
              <a:t>, </a:t>
            </a:r>
            <a:r>
              <a:rPr lang="vi-VN" sz="1600" dirty="0" smtClean="0"/>
              <a:t>Ivana Granđe</a:t>
            </a:r>
            <a:r>
              <a:rPr lang="hr-HR" sz="1600" dirty="0" smtClean="0">
                <a:latin typeface="Trebuchet MS" pitchFamily="34" charset="0"/>
              </a:rPr>
              <a:t>, </a:t>
            </a:r>
            <a:r>
              <a:rPr lang="vi-VN" sz="1600" dirty="0" smtClean="0"/>
              <a:t>Jelkovec</a:t>
            </a:r>
            <a:r>
              <a:rPr lang="hr-HR" sz="1600" dirty="0" smtClean="0">
                <a:latin typeface="Trebuchet MS" pitchFamily="34" charset="0"/>
              </a:rPr>
              <a:t>, </a:t>
            </a:r>
            <a:r>
              <a:rPr lang="vi-VN" sz="1600" dirty="0" smtClean="0"/>
              <a:t>Luka</a:t>
            </a:r>
            <a:r>
              <a:rPr lang="hr-HR" sz="1600" dirty="0" smtClean="0">
                <a:latin typeface="Trebuchet MS" pitchFamily="34" charset="0"/>
              </a:rPr>
              <a:t>, </a:t>
            </a:r>
            <a:r>
              <a:rPr lang="vi-VN" sz="1600" dirty="0" smtClean="0"/>
              <a:t>Sesvete</a:t>
            </a:r>
            <a:r>
              <a:rPr lang="hr-HR" sz="1600" dirty="0" smtClean="0">
                <a:latin typeface="Trebuchet MS" pitchFamily="34" charset="0"/>
              </a:rPr>
              <a:t>, </a:t>
            </a:r>
            <a:r>
              <a:rPr lang="vi-VN" sz="1600" dirty="0" smtClean="0"/>
              <a:t>Sesvetska Sela</a:t>
            </a:r>
            <a:r>
              <a:rPr lang="hr-HR" sz="1600" dirty="0" smtClean="0">
                <a:latin typeface="Trebuchet MS" pitchFamily="34" charset="0"/>
              </a:rPr>
              <a:t>, </a:t>
            </a:r>
            <a:r>
              <a:rPr lang="vi-VN" sz="1600" dirty="0" smtClean="0"/>
              <a:t>Sesvetska Sopnica</a:t>
            </a:r>
            <a:r>
              <a:rPr lang="hr-HR" sz="1600" dirty="0" smtClean="0">
                <a:latin typeface="Trebuchet MS" pitchFamily="34" charset="0"/>
              </a:rPr>
              <a:t>, </a:t>
            </a:r>
            <a:r>
              <a:rPr lang="vi-VN" sz="1600" dirty="0" smtClean="0"/>
              <a:t>Sesvetski Kraljevec</a:t>
            </a:r>
            <a:r>
              <a:rPr lang="hr-HR" sz="1600" dirty="0" smtClean="0">
                <a:latin typeface="Trebuchet MS" pitchFamily="34" charset="0"/>
              </a:rPr>
              <a:t> i </a:t>
            </a:r>
            <a:r>
              <a:rPr lang="vi-VN" sz="1600" dirty="0" smtClean="0"/>
              <a:t>Vugrovec</a:t>
            </a:r>
            <a:endParaRPr lang="hr-HR" sz="1600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Dječji vrtići: </a:t>
            </a:r>
            <a:br>
              <a:rPr lang="hr-HR" sz="1600" dirty="0" smtClean="0"/>
            </a:br>
            <a:r>
              <a:rPr lang="hr-HR" sz="1600" dirty="0" smtClean="0"/>
              <a:t>Šegrt Hlapić, Sesvete, Buba Mara, Leptir, Mačak Paško, Smjehuljica, Zvončica i Palčica</a:t>
            </a:r>
          </a:p>
          <a:p>
            <a:pPr>
              <a:buFont typeface="Wingdings" pitchFamily="2" charset="2"/>
              <a:buChar char="Ø"/>
            </a:pPr>
            <a:endParaRPr lang="hr-HR" sz="1600" dirty="0"/>
          </a:p>
        </p:txBody>
      </p:sp>
      <p:pic>
        <p:nvPicPr>
          <p:cNvPr id="16388" name="Picture 4" descr="panorama12.jpg (450×338)"/>
          <p:cNvPicPr>
            <a:picLocks noChangeAspect="1" noChangeArrowheads="1"/>
          </p:cNvPicPr>
          <p:nvPr/>
        </p:nvPicPr>
        <p:blipFill>
          <a:blip r:embed="rId2" cstate="print"/>
          <a:srcRect l="8584" t="25113" r="18451" b="16091"/>
          <a:stretch>
            <a:fillRect/>
          </a:stretch>
        </p:blipFill>
        <p:spPr bwMode="auto">
          <a:xfrm>
            <a:off x="3491880" y="188640"/>
            <a:ext cx="5472608" cy="3312368"/>
          </a:xfrm>
          <a:prstGeom prst="rect">
            <a:avLst/>
          </a:prstGeom>
          <a:noFill/>
        </p:spPr>
      </p:pic>
      <p:pic>
        <p:nvPicPr>
          <p:cNvPr id="16390" name="Picture 6" descr="c0f569_df53e959885c41f181c81254a48bca1e~mv2.jpg_srz_920_612_85_22_0.50_1.20_0.00_jpg_srz (920×612)"/>
          <p:cNvPicPr>
            <a:picLocks noChangeAspect="1" noChangeArrowheads="1"/>
          </p:cNvPicPr>
          <p:nvPr/>
        </p:nvPicPr>
        <p:blipFill>
          <a:blip r:embed="rId3" cstate="print"/>
          <a:srcRect t="15823"/>
          <a:stretch>
            <a:fillRect/>
          </a:stretch>
        </p:blipFill>
        <p:spPr bwMode="auto">
          <a:xfrm>
            <a:off x="3491881" y="3573016"/>
            <a:ext cx="5472608" cy="306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2954289" cy="1152128"/>
          </a:xfrm>
        </p:spPr>
        <p:txBody>
          <a:bodyPr>
            <a:noAutofit/>
          </a:bodyPr>
          <a:lstStyle/>
          <a:p>
            <a:r>
              <a:rPr lang="hr-HR" sz="3600" dirty="0" smtClean="0"/>
              <a:t>Kulturne znamenitosti</a:t>
            </a:r>
            <a:endParaRPr lang="hr-H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1556792"/>
            <a:ext cx="2790182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 Prepoznatljiv i najpoznatiji dio Sesveta </a:t>
            </a:r>
            <a:br>
              <a:rPr lang="hr-HR" sz="1600" dirty="0" smtClean="0"/>
            </a:br>
            <a:r>
              <a:rPr lang="hr-HR" sz="1600" dirty="0" smtClean="0"/>
              <a:t>je stara barokna crkva </a:t>
            </a:r>
            <a:br>
              <a:rPr lang="hr-HR" sz="1600" dirty="0" smtClean="0"/>
            </a:br>
            <a:r>
              <a:rPr lang="hr-HR" sz="1600" dirty="0" smtClean="0"/>
              <a:t>Svih Svetih po kojoj je </a:t>
            </a:r>
            <a:br>
              <a:rPr lang="hr-HR" sz="1600" dirty="0" smtClean="0"/>
            </a:br>
            <a:r>
              <a:rPr lang="hr-HR" sz="1600" dirty="0" smtClean="0"/>
              <a:t>od srednjeg vijeka i cijelo okolno naselje dobilo </a:t>
            </a:r>
            <a:br>
              <a:rPr lang="hr-HR" sz="1600" dirty="0" smtClean="0"/>
            </a:br>
            <a:r>
              <a:rPr lang="hr-HR" sz="1600" dirty="0" smtClean="0"/>
              <a:t>svoje kajkavsko ime 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Sesvete su zavičaj najpoznatijeg kajkavskog pjesnika Dragutina Domjanića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Glavne kulturne </a:t>
            </a:r>
            <a:br>
              <a:rPr lang="hr-HR" sz="1600" dirty="0" smtClean="0"/>
            </a:br>
            <a:r>
              <a:rPr lang="hr-HR" sz="1600" dirty="0" smtClean="0"/>
              <a:t>ustanove u Sesvetama: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Muzej Prigorja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Knjižnica Sesvete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Narodno sveučilište Sesvete</a:t>
            </a:r>
          </a:p>
          <a:p>
            <a:endParaRPr lang="hr-HR" sz="1600" dirty="0"/>
          </a:p>
        </p:txBody>
      </p:sp>
      <p:pic>
        <p:nvPicPr>
          <p:cNvPr id="15361" name="Picture 1" descr="C:\Users\ZHC\Desktop\SESVETE\SLIKE\sadašnjost\34452165.jpg"/>
          <p:cNvPicPr>
            <a:picLocks noChangeAspect="1" noChangeArrowheads="1"/>
          </p:cNvPicPr>
          <p:nvPr/>
        </p:nvPicPr>
        <p:blipFill>
          <a:blip r:embed="rId2" cstate="print"/>
          <a:srcRect t="10905" b="15657"/>
          <a:stretch>
            <a:fillRect/>
          </a:stretch>
        </p:blipFill>
        <p:spPr bwMode="auto">
          <a:xfrm>
            <a:off x="6300192" y="188640"/>
            <a:ext cx="2592288" cy="3384376"/>
          </a:xfrm>
          <a:prstGeom prst="rect">
            <a:avLst/>
          </a:prstGeom>
          <a:noFill/>
        </p:spPr>
      </p:pic>
      <p:pic>
        <p:nvPicPr>
          <p:cNvPr id="15363" name="Picture 3" descr="mp1977-2.jpg (344×230)"/>
          <p:cNvPicPr>
            <a:picLocks noChangeAspect="1" noChangeArrowheads="1"/>
          </p:cNvPicPr>
          <p:nvPr/>
        </p:nvPicPr>
        <p:blipFill>
          <a:blip r:embed="rId3" cstate="print"/>
          <a:srcRect t="5006" b="12127"/>
          <a:stretch>
            <a:fillRect/>
          </a:stretch>
        </p:blipFill>
        <p:spPr bwMode="auto">
          <a:xfrm>
            <a:off x="3563888" y="3717032"/>
            <a:ext cx="5328592" cy="2952328"/>
          </a:xfrm>
          <a:prstGeom prst="rect">
            <a:avLst/>
          </a:prstGeom>
          <a:noFill/>
        </p:spPr>
      </p:pic>
      <p:pic>
        <p:nvPicPr>
          <p:cNvPr id="15367" name="Picture 7" descr="DragutinDOMJANIC1.jpg (448×600)"/>
          <p:cNvPicPr>
            <a:picLocks noChangeAspect="1" noChangeArrowheads="1"/>
          </p:cNvPicPr>
          <p:nvPr/>
        </p:nvPicPr>
        <p:blipFill>
          <a:blip r:embed="rId4" cstate="print"/>
          <a:srcRect r="1603" b="4082"/>
          <a:stretch>
            <a:fillRect/>
          </a:stretch>
        </p:blipFill>
        <p:spPr bwMode="auto">
          <a:xfrm>
            <a:off x="3563888" y="188640"/>
            <a:ext cx="259228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2790182" cy="644214"/>
          </a:xfrm>
        </p:spPr>
        <p:txBody>
          <a:bodyPr>
            <a:normAutofit/>
          </a:bodyPr>
          <a:lstStyle/>
          <a:p>
            <a:r>
              <a:rPr lang="hr-HR" sz="3600" dirty="0" smtClean="0"/>
              <a:t>Sport</a:t>
            </a:r>
            <a:endParaRPr lang="hr-H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980729"/>
            <a:ext cx="2790182" cy="56166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 Nogometni klub</a:t>
            </a:r>
            <a:br>
              <a:rPr lang="hr-HR" sz="1600" dirty="0" smtClean="0"/>
            </a:br>
            <a:r>
              <a:rPr lang="hr-HR" sz="1600" dirty="0" smtClean="0"/>
              <a:t>Sesvete (2. HNL)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Boksački klub Sesvete 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Taekwondo klub "Orion"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Hrvački klub Sesvete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Muški rukometni klub Sesvete (2.HRL)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Ženski rukometni klub Sesvete-Agroproteinka </a:t>
            </a:r>
            <a:br>
              <a:rPr lang="hr-HR" sz="1600" dirty="0" smtClean="0"/>
            </a:br>
            <a:r>
              <a:rPr lang="hr-HR" sz="1600" dirty="0" smtClean="0"/>
              <a:t>(1. HRL)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Košarkaški klub Sesvete (B1 liga centar)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Krav Maga Sesvete		</a:t>
            </a:r>
          </a:p>
          <a:p>
            <a:endParaRPr lang="hr-HR" sz="1600" dirty="0"/>
          </a:p>
        </p:txBody>
      </p:sp>
      <p:pic>
        <p:nvPicPr>
          <p:cNvPr id="14338" name="Picture 2" descr="nk_sesvete_grb_final 3.jpg (588×710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420888"/>
            <a:ext cx="1848678" cy="2232248"/>
          </a:xfrm>
          <a:prstGeom prst="rect">
            <a:avLst/>
          </a:prstGeom>
          <a:noFill/>
        </p:spPr>
      </p:pic>
      <p:pic>
        <p:nvPicPr>
          <p:cNvPr id="14340" name="Picture 4" descr="grbsesveteap.jpg (145×16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1800200" cy="2023675"/>
          </a:xfrm>
          <a:prstGeom prst="rect">
            <a:avLst/>
          </a:prstGeom>
          <a:noFill/>
        </p:spPr>
      </p:pic>
      <p:pic>
        <p:nvPicPr>
          <p:cNvPr id="14344" name="Picture 8" descr="sesvete.jpg (150×150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293096"/>
            <a:ext cx="20162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2790182" cy="644214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Povijest</a:t>
            </a:r>
            <a:endParaRPr lang="hr-H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980728"/>
            <a:ext cx="2790182" cy="54726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 Sustavna arheološka istraživanja, što ih od 1976. provodi Muzej Prigorja Sesvete, upotpunjuju sliku najstarije prošlosti sesvetskog prostora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Uz brojna nalazišta iz brončanog i željeznog doba te antike, osobito su značajni nalazi u Kuzelinu kod Glavnice Donje, sjeverno od Sesveta (</a:t>
            </a:r>
            <a:r>
              <a:rPr lang="vi-VN" sz="1600" dirty="0" smtClean="0"/>
              <a:t>artefakti iz keltskolatenskog vremena</a:t>
            </a:r>
            <a:r>
              <a:rPr lang="hr-HR" sz="16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Najvažniji nalazi potječu iz doba antike i seobe naroda (4.–6. st.) - zasad jedini na ovom području</a:t>
            </a:r>
            <a:endParaRPr lang="hr-HR" sz="1600" dirty="0"/>
          </a:p>
        </p:txBody>
      </p:sp>
      <p:pic>
        <p:nvPicPr>
          <p:cNvPr id="3074" name="Picture 2" descr="C:\Users\ZHC\Desktop\SESVETE\SLIKE\dru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12976"/>
            <a:ext cx="2442242" cy="2736304"/>
          </a:xfrm>
          <a:prstGeom prst="rect">
            <a:avLst/>
          </a:prstGeom>
          <a:noFill/>
        </p:spPr>
      </p:pic>
      <p:pic>
        <p:nvPicPr>
          <p:cNvPr id="3075" name="Picture 3" descr="C:\Users\ZHC\Desktop\SESVETE\SLIKE\fortu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2448272" cy="2751384"/>
          </a:xfrm>
          <a:prstGeom prst="rect">
            <a:avLst/>
          </a:prstGeom>
          <a:noFill/>
        </p:spPr>
      </p:pic>
      <p:pic>
        <p:nvPicPr>
          <p:cNvPr id="3076" name="Picture 4" descr="C:\Users\ZHC\Desktop\SESVETE\SLIKE\kac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8402"/>
            <a:ext cx="2448272" cy="2772566"/>
          </a:xfrm>
          <a:prstGeom prst="rect">
            <a:avLst/>
          </a:prstGeom>
          <a:noFill/>
        </p:spPr>
      </p:pic>
      <p:pic>
        <p:nvPicPr>
          <p:cNvPr id="3077" name="Picture 5" descr="C:\Users\ZHC\Desktop\SESVETE\SLIKE\cikada.jpg"/>
          <p:cNvPicPr>
            <a:picLocks noChangeAspect="1" noChangeArrowheads="1"/>
          </p:cNvPicPr>
          <p:nvPr/>
        </p:nvPicPr>
        <p:blipFill>
          <a:blip r:embed="rId5" cstate="print"/>
          <a:srcRect r="5556"/>
          <a:stretch>
            <a:fillRect/>
          </a:stretch>
        </p:blipFill>
        <p:spPr bwMode="auto">
          <a:xfrm>
            <a:off x="6156176" y="365895"/>
            <a:ext cx="2448272" cy="277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332656"/>
            <a:ext cx="2790182" cy="61206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 Na prvi dosad poznati pisani trag naselja i posjeda u Sesvetskom prigorju nailazimo u Povelji kralja Emerika iz 1201.g. u kojoj se spominje posjed zagrebačkog biskupa -Vugrovec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Najstarije je naselje na tom prostoru selo Kašina koje se spominje već 1217.g. u Povelji kralja Andrije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Selo Sesvete i tamošnja crkva Svih Svetih prvi se put spominju u Povelji kralja Karla Roberta 1328.g.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Sesvete 1457. od kralja Matije Korvina dobivaju sajamski privilegij (imaju pravo održavanja četiri sajma godišnje te tržnice svakoga tjedna)</a:t>
            </a:r>
            <a:endParaRPr lang="hr-HR" sz="1600" dirty="0"/>
          </a:p>
        </p:txBody>
      </p:sp>
      <p:pic>
        <p:nvPicPr>
          <p:cNvPr id="4098" name="Picture 2" descr="C:\Users\ZHC\Desktop\SESVETE\SLIKE\prošlost\potvr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F0E0C"/>
              </a:clrFrom>
              <a:clrTo>
                <a:srgbClr val="0F0E0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437112"/>
            <a:ext cx="2808312" cy="2413708"/>
          </a:xfrm>
          <a:prstGeom prst="rect">
            <a:avLst/>
          </a:prstGeom>
          <a:noFill/>
        </p:spPr>
      </p:pic>
      <p:pic>
        <p:nvPicPr>
          <p:cNvPr id="4099" name="Picture 3" descr="C:\Users\ZHC\Desktop\SESVETE\SLIKE\prošlost\razgledn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F0E0C"/>
              </a:clrFrom>
              <a:clrTo>
                <a:srgbClr val="0F0E0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3" y="4551790"/>
            <a:ext cx="2664295" cy="2227022"/>
          </a:xfrm>
          <a:prstGeom prst="rect">
            <a:avLst/>
          </a:prstGeom>
          <a:noFill/>
        </p:spPr>
      </p:pic>
      <p:pic>
        <p:nvPicPr>
          <p:cNvPr id="4100" name="Picture 4" descr="C:\Users\ZHC\Desktop\SESVETE\SLIKE\15672505_591435787730397_4643985234446354644_n.jpg"/>
          <p:cNvPicPr>
            <a:picLocks noChangeAspect="1" noChangeArrowheads="1"/>
          </p:cNvPicPr>
          <p:nvPr/>
        </p:nvPicPr>
        <p:blipFill>
          <a:blip r:embed="rId4" cstate="print"/>
          <a:srcRect l="12140" r="6563"/>
          <a:stretch>
            <a:fillRect/>
          </a:stretch>
        </p:blipFill>
        <p:spPr bwMode="auto">
          <a:xfrm>
            <a:off x="3491880" y="404664"/>
            <a:ext cx="54006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8" y="332656"/>
            <a:ext cx="2882281" cy="61206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 smtClean="0"/>
              <a:t> Prema popisu kraljevskog poreza, 1601. Sesvete </a:t>
            </a:r>
            <a:br>
              <a:rPr lang="hr-HR" sz="1600" dirty="0" smtClean="0"/>
            </a:br>
            <a:r>
              <a:rPr lang="hr-HR" sz="1600" dirty="0" smtClean="0"/>
              <a:t>imaju 107 kuća, no broj stanovnika toga sela sljedećih se godina smanjuje pa je 1786. i 1866.g. zabilježeno samo 15 kuća, a u njima živi ukupno 169 ljudi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Škola u Sesvetama (Pučka učiona Sesvete) započela je radom 1865/66 šk.god.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Obilježja značajnog industrijskog središta naselje Sesvete počinje poprimati potkraj 19. stoljeća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 smtClean="0"/>
              <a:t> Srpnja 1879.g. počela je gradnja Tvornice mesnate robe i masti d.d. u Sesvetama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Wingdings" pitchFamily="2" charset="2"/>
              <a:buChar char="Ø"/>
            </a:pPr>
            <a:endParaRPr lang="hr-HR" sz="1600" dirty="0"/>
          </a:p>
        </p:txBody>
      </p:sp>
      <p:pic>
        <p:nvPicPr>
          <p:cNvPr id="5124" name="Picture 4" descr="C:\Users\ZHC\Desktop\SESVETE\SLIKE\prošlost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169" y="464200"/>
            <a:ext cx="5196303" cy="2964800"/>
          </a:xfrm>
          <a:prstGeom prst="rect">
            <a:avLst/>
          </a:prstGeom>
          <a:noFill/>
        </p:spPr>
      </p:pic>
      <p:pic>
        <p:nvPicPr>
          <p:cNvPr id="5125" name="Picture 5" descr="C:\Users\ZHC\Desktop\SESVETE\SLIKE\prošlost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171" y="3501008"/>
            <a:ext cx="5171017" cy="2914228"/>
          </a:xfrm>
          <a:prstGeom prst="rect">
            <a:avLst/>
          </a:prstGeom>
          <a:noFill/>
        </p:spPr>
      </p:pic>
      <p:pic>
        <p:nvPicPr>
          <p:cNvPr id="5126" name="Picture 6" descr="C:\Users\ZHC\Desktop\SESVETE\SLIKE\sljeme_12162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157192"/>
            <a:ext cx="2088232" cy="1826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1734</TotalTime>
  <Words>436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Sesvete</vt:lpstr>
      <vt:lpstr>O Sesvetama</vt:lpstr>
      <vt:lpstr>PowerPoint Presentation</vt:lpstr>
      <vt:lpstr>Obrazovanje</vt:lpstr>
      <vt:lpstr>Kulturne znamenitosti</vt:lpstr>
      <vt:lpstr>Sport</vt:lpstr>
      <vt:lpstr>Povijest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Skandinavske zemlje</dc:title>
  <dc:creator>user</dc:creator>
  <cp:lastModifiedBy>Topalusic</cp:lastModifiedBy>
  <cp:revision>188</cp:revision>
  <dcterms:created xsi:type="dcterms:W3CDTF">2015-09-10T17:27:43Z</dcterms:created>
  <dcterms:modified xsi:type="dcterms:W3CDTF">2017-06-06T23:20:03Z</dcterms:modified>
</cp:coreProperties>
</file>