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7" r:id="rId6"/>
    <p:sldId id="277" r:id="rId7"/>
    <p:sldId id="268" r:id="rId8"/>
    <p:sldId id="26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7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6" r:id="rId25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16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70AA2-A7E3-430D-AAA9-BBFED9487F71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280FD-B58C-449A-8AAA-210E6A191912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7619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4B184D7-815C-4812-8BC3-B5C75FEFAF52}" type="datetimeFigureOut">
              <a:rPr lang="sr-Latn-CS" smtClean="0"/>
              <a:pPr/>
              <a:t>7.6.2017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9B75FBC-E0AF-4A94-A75D-FD72DB6C62F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Pe%C5%A1%C4%8Denica_-_%C5%BDitnjak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r.wikipedia.org/wiki/Zagreba%C4%8Dka_%C5%BEupanija" TargetMode="External"/><Relationship Id="rId4" Type="http://schemas.openxmlformats.org/officeDocument/2006/relationships/hyperlink" Target="https://hr.wikipedia.org/wiki/Krapinsko-zagorska_%C5%BEupanij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500034" y="1571612"/>
            <a:ext cx="4038600" cy="4525963"/>
          </a:xfrm>
        </p:spPr>
        <p:txBody>
          <a:bodyPr/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Bajro Kahrić</a:t>
            </a:r>
          </a:p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     8.e </a:t>
            </a:r>
            <a:endParaRPr lang="hr-H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88" y="2142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>
                <a:solidFill>
                  <a:schemeClr val="tx2">
                    <a:lumMod val="50000"/>
                  </a:schemeClr>
                </a:solidFill>
              </a:rPr>
              <a:t>Sesvete(grad u gradu)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9" name="Content Placeholder 8" descr="crkv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28960" y="1285860"/>
            <a:ext cx="5715040" cy="5572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038600" cy="45259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 28. 07. 1977. godine Muzej je osnovan, te 1978. godine registriran u Okružnom privrednom sudu u Zagrebu kao samostalna institucija.</a:t>
            </a:r>
            <a:endParaRPr lang="hr-HR" sz="2000" dirty="0"/>
          </a:p>
        </p:txBody>
      </p:sp>
      <p:pic>
        <p:nvPicPr>
          <p:cNvPr id="5" name="Content Placeholder 4" descr="muz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3214686"/>
            <a:ext cx="5000660" cy="333540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Muzej prigorja</a:t>
            </a:r>
            <a:endParaRPr lang="hr-HR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r-HR" sz="2000" dirty="0" smtClean="0"/>
              <a:t>Narodno sveučilište “Sesvete“ je kulturno – obrazovna ustanova Grada Zagreba osnovana 1959. godine, u čijem sastavu su:</a:t>
            </a:r>
          </a:p>
          <a:p>
            <a:endParaRPr lang="hr-HR" sz="2000" dirty="0"/>
          </a:p>
        </p:txBody>
      </p:sp>
      <p:pic>
        <p:nvPicPr>
          <p:cNvPr id="5" name="Content Placeholder 4" descr="sve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1214422"/>
            <a:ext cx="4038600" cy="2690717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Narodnono sveučilište sesvete</a:t>
            </a:r>
            <a:endParaRPr lang="hr-HR" sz="2800" dirty="0"/>
          </a:p>
        </p:txBody>
      </p:sp>
      <p:pic>
        <p:nvPicPr>
          <p:cNvPr id="7" name="Picture 6" descr="hrr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3714752"/>
            <a:ext cx="3901440" cy="260223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Centar za kulturu(organizira raznovrsne kulturno umjetničke programe za sve uzraste)</a:t>
            </a:r>
          </a:p>
          <a:p>
            <a:endParaRPr lang="hr-HR" dirty="0"/>
          </a:p>
        </p:txBody>
      </p:sp>
      <p:pic>
        <p:nvPicPr>
          <p:cNvPr id="5" name="Content Placeholder 4" descr="2016-05-06_najave_smuk_kiparska_radionica_0-146064113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5400" y="0"/>
            <a:ext cx="4038600" cy="401335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6" name="Picture 5" descr="pini b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017" y="3286124"/>
            <a:ext cx="5033983" cy="3339233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Centar za obrazovanje(</a:t>
            </a:r>
            <a:r>
              <a:rPr lang="pl-PL" dirty="0" smtClean="0"/>
              <a:t> organizira obrazovne programe za sve uzraste)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5" name="Content Placeholder 4" descr="luda bab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2" y="1643050"/>
            <a:ext cx="3810027" cy="285752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" name="Picture 5" descr="sk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786186"/>
            <a:ext cx="4095752" cy="307181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vi-VN" sz="1800" dirty="0" smtClean="0"/>
              <a:t>Knjižnica Sesvete osnovana je 1956. godine. Bila je smještena u zgradi Kurije u kojoj se danas nalazi Muzej Prigorja</a:t>
            </a:r>
            <a:endParaRPr lang="hr-HR" sz="1800" dirty="0" smtClean="0"/>
          </a:p>
          <a:p>
            <a:r>
              <a:rPr lang="vi-VN" sz="1800" dirty="0" smtClean="0"/>
              <a:t>1964. godine knjižnica je preseljena u novi prostor u zgradi kulturnog centra na Trgu Dragutina Domjanića 6. </a:t>
            </a:r>
            <a:endParaRPr lang="hr-HR" sz="1800" dirty="0"/>
          </a:p>
        </p:txBody>
      </p:sp>
      <p:pic>
        <p:nvPicPr>
          <p:cNvPr id="5" name="Content Placeholder 4" descr="kn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428604"/>
            <a:ext cx="4286280" cy="321057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Knjiznica Sesvete</a:t>
            </a:r>
            <a:endParaRPr lang="hr-HR" sz="2800" dirty="0"/>
          </a:p>
        </p:txBody>
      </p:sp>
      <p:pic>
        <p:nvPicPr>
          <p:cNvPr id="6" name="Picture 5" descr="knj 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050" y="4143380"/>
            <a:ext cx="6000792" cy="238031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4282" y="357166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vi-VN" sz="2000" dirty="0" smtClean="0"/>
              <a:t> Taj lijepi prostor od početka je imao veliku manu: iznosio je svega 82 m2. Ipak, u njemu knjižnica djeluje sve do 1989. godine kada je otvoren </a:t>
            </a:r>
            <a:r>
              <a:rPr lang="hr-HR" sz="2000" dirty="0" smtClean="0"/>
              <a:t>ogranak za djecu i mladež </a:t>
            </a:r>
            <a:r>
              <a:rPr lang="vi-VN" sz="2000" dirty="0" smtClean="0"/>
              <a:t> (54 m2). Sadašnjom adaptacijom cjelokupnog prostora od 540 m2, te adaptacijom i prenamjenom starog prostora knjižnice dobiveno je 680 m2 knjižničnog prostora koji je organiziran u tri cjeline: čitaonica i galerija, odjel za djecu i odrasle, te odjel nabave i obrade knjiga i ostale knjižni čne građe.</a:t>
            </a:r>
            <a:endParaRPr lang="hr-HR" sz="2000" dirty="0" smtClean="0"/>
          </a:p>
          <a:p>
            <a:endParaRPr lang="hr-HR" sz="2000" dirty="0"/>
          </a:p>
        </p:txBody>
      </p:sp>
      <p:pic>
        <p:nvPicPr>
          <p:cNvPr id="5" name="Content Placeholder 4" descr="sel knj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3786190"/>
            <a:ext cx="3857652" cy="28895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kn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642918"/>
            <a:ext cx="4643438" cy="30971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214422"/>
            <a:ext cx="4038600" cy="4525963"/>
          </a:xfrm>
        </p:spPr>
        <p:txBody>
          <a:bodyPr>
            <a:normAutofit/>
          </a:bodyPr>
          <a:lstStyle/>
          <a:p>
            <a:r>
              <a:rPr lang="hr-HR" sz="1800" dirty="0" smtClean="0"/>
              <a:t>Dani zahvale i zajedništva” su dvodnevna manifestacija sesvetske župe Svih Svetih koja svake godine okuplja župljane te njihove goste i prijatelje u zajedničkom druženju, ali i s ciljem zahvale Bogu za sve primljene milosti u protekloj godini.</a:t>
            </a:r>
          </a:p>
          <a:p>
            <a:r>
              <a:rPr lang="hr-HR" sz="1800" dirty="0" smtClean="0"/>
              <a:t>Ove godine ce biti 14 put održavanja te manifestacije      (4-5 lipanj)</a:t>
            </a:r>
            <a:endParaRPr lang="hr-HR" sz="1800" dirty="0"/>
          </a:p>
        </p:txBody>
      </p:sp>
      <p:pic>
        <p:nvPicPr>
          <p:cNvPr id="5" name="Content Placeholder 4" descr="sd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21132963">
            <a:off x="3828513" y="1801597"/>
            <a:ext cx="2466975" cy="18478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Dani zahvale i zajednistva</a:t>
            </a:r>
            <a:endParaRPr lang="hr-HR" dirty="0"/>
          </a:p>
        </p:txBody>
      </p:sp>
      <p:pic>
        <p:nvPicPr>
          <p:cNvPr id="6" name="Picture 5" descr="sda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55065">
            <a:off x="6524625" y="1428736"/>
            <a:ext cx="2619375" cy="1743075"/>
          </a:xfrm>
          <a:prstGeom prst="rect">
            <a:avLst/>
          </a:prstGeom>
        </p:spPr>
      </p:pic>
      <p:pic>
        <p:nvPicPr>
          <p:cNvPr id="9" name="Picture 8" descr="s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51115">
            <a:off x="500034" y="4929198"/>
            <a:ext cx="2571768" cy="1711833"/>
          </a:xfrm>
          <a:prstGeom prst="rect">
            <a:avLst/>
          </a:prstGeom>
        </p:spPr>
      </p:pic>
      <p:pic>
        <p:nvPicPr>
          <p:cNvPr id="10" name="Picture 9" descr="sd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6992" y="3571876"/>
            <a:ext cx="5207008" cy="2928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4282" y="1481328"/>
            <a:ext cx="4643470" cy="45259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Glavnina javnog prijevoza odvija se prigradskom željeznicom sa stanicama Sesvete i Sesvetski Kraljevec i autobusima ZET-a</a:t>
            </a:r>
          </a:p>
          <a:p>
            <a:r>
              <a:rPr lang="hr-HR" sz="2000" dirty="0" smtClean="0"/>
              <a:t>Vrlo vekike gužve tijekom cijelog dana(pogotovo Zagrebačkom i Bjelovarskom ulicom)</a:t>
            </a:r>
          </a:p>
          <a:p>
            <a:endParaRPr lang="hr-HR" sz="2000" dirty="0"/>
          </a:p>
        </p:txBody>
      </p:sp>
      <p:pic>
        <p:nvPicPr>
          <p:cNvPr id="5" name="Content Placeholder 4" descr="21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86316" y="285728"/>
            <a:ext cx="3857684" cy="28932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Promet</a:t>
            </a:r>
            <a:endParaRPr lang="hr-HR" sz="3600" dirty="0"/>
          </a:p>
        </p:txBody>
      </p:sp>
      <p:pic>
        <p:nvPicPr>
          <p:cNvPr id="7" name="Picture 6" descr="hz ses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929066"/>
            <a:ext cx="3381372" cy="25360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prome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3571876"/>
            <a:ext cx="3821349" cy="25717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Sesvete imaju :</a:t>
            </a:r>
          </a:p>
          <a:p>
            <a:r>
              <a:rPr lang="hr-HR" sz="2000" dirty="0" smtClean="0"/>
              <a:t>8 vrtića</a:t>
            </a:r>
          </a:p>
          <a:p>
            <a:r>
              <a:rPr lang="hr-HR" sz="2000" dirty="0" smtClean="0"/>
              <a:t>9 osnovnih škola</a:t>
            </a:r>
          </a:p>
          <a:p>
            <a:r>
              <a:rPr lang="hr-HR" sz="2000" dirty="0" smtClean="0"/>
              <a:t>2 srednje škole</a:t>
            </a:r>
            <a:endParaRPr lang="hr-HR" sz="2000" dirty="0"/>
          </a:p>
        </p:txBody>
      </p:sp>
      <p:pic>
        <p:nvPicPr>
          <p:cNvPr id="5" name="Content Placeholder 4" descr="vrti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857232"/>
            <a:ext cx="3500462" cy="1944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43296" cy="1143000"/>
          </a:xfrm>
        </p:spPr>
        <p:txBody>
          <a:bodyPr/>
          <a:lstStyle/>
          <a:p>
            <a:r>
              <a:rPr lang="hr-HR" dirty="0" smtClean="0"/>
              <a:t>Obrazovanje </a:t>
            </a:r>
            <a:endParaRPr lang="hr-HR" dirty="0"/>
          </a:p>
        </p:txBody>
      </p:sp>
      <p:pic>
        <p:nvPicPr>
          <p:cNvPr id="6" name="Picture 5" descr="os 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643314"/>
            <a:ext cx="3051949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gimnazij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214686"/>
            <a:ext cx="4286250" cy="3219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42910" y="3286124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Oš Sesvete</a:t>
            </a:r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643438" y="57148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Vrtić Šegert Hlapić</a:t>
            </a:r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4500562" y="2857496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Sesvetska gimnazija</a:t>
            </a:r>
            <a:endParaRPr lang="hr-HR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900618" cy="5090944"/>
          </a:xfrm>
        </p:spPr>
        <p:txBody>
          <a:bodyPr>
            <a:normAutofit/>
          </a:bodyPr>
          <a:lstStyle/>
          <a:p>
            <a:r>
              <a:rPr lang="hr-HR" sz="1800" dirty="0" smtClean="0"/>
              <a:t> plan za izgradnju"sesvetske obilaznice" pruduženjem Branimorove ulice do Varaždinske kod Dubokog jarka(vec u tijeku)</a:t>
            </a:r>
          </a:p>
          <a:p>
            <a:r>
              <a:rPr lang="hr-HR" sz="1800" dirty="0" smtClean="0"/>
              <a:t>Omogućavanje pitke vode i kanalizacije svim sesvećanima</a:t>
            </a:r>
          </a:p>
          <a:p>
            <a:r>
              <a:rPr lang="hr-HR" sz="1800" dirty="0" smtClean="0"/>
              <a:t>Donji grad</a:t>
            </a:r>
          </a:p>
          <a:p>
            <a:r>
              <a:rPr lang="hr-HR" sz="1800" dirty="0" smtClean="0"/>
              <a:t> željezničke postaje Selnica/sela i Sopnica</a:t>
            </a:r>
          </a:p>
          <a:p>
            <a:r>
              <a:rPr lang="hr-HR" sz="1800" dirty="0" smtClean="0"/>
              <a:t>prijelaz na Jelkovečkoj</a:t>
            </a:r>
          </a:p>
          <a:p>
            <a:r>
              <a:rPr lang="hr-HR" sz="1800" dirty="0" smtClean="0"/>
              <a:t>Izlaz na savu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Budućnost sesveta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57752" y="1357298"/>
            <a:ext cx="4038600" cy="4525963"/>
          </a:xfrm>
        </p:spPr>
        <p:txBody>
          <a:bodyPr>
            <a:normAutofit/>
          </a:bodyPr>
          <a:lstStyle/>
          <a:p>
            <a:r>
              <a:rPr lang="hr-HR" sz="1800" dirty="0" smtClean="0"/>
              <a:t>Istocni centar grada Zagreba</a:t>
            </a:r>
          </a:p>
          <a:p>
            <a:r>
              <a:rPr lang="hr-HR" sz="1800" dirty="0" smtClean="0"/>
              <a:t>Perivoj svih svetih</a:t>
            </a:r>
          </a:p>
          <a:p>
            <a:r>
              <a:rPr lang="hr-HR" sz="1800" dirty="0" smtClean="0"/>
              <a:t>Novi gradski park</a:t>
            </a:r>
          </a:p>
          <a:p>
            <a:r>
              <a:rPr lang="hr-HR" sz="1800" dirty="0" smtClean="0"/>
              <a:t>projekt izgradnja biciklističko – pješačke staze uz Vuger potok od Gričke ulice pa do Vugrovca, kao dio ideje Zelene i Plave Sesvete.</a:t>
            </a:r>
            <a:endParaRPr lang="hr-HR" sz="1800" dirty="0"/>
          </a:p>
        </p:txBody>
      </p:sp>
      <p:pic>
        <p:nvPicPr>
          <p:cNvPr id="9" name="Picture 8" descr="sv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10" y="3929066"/>
            <a:ext cx="4572032" cy="2778144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4282" y="1214422"/>
            <a:ext cx="4286280" cy="5072098"/>
          </a:xfrm>
        </p:spPr>
        <p:txBody>
          <a:bodyPr>
            <a:normAutofit/>
          </a:bodyPr>
          <a:lstStyle/>
          <a:p>
            <a:r>
              <a:rPr lang="vi-VN" sz="2000" b="1" dirty="0" smtClean="0"/>
              <a:t>Sesvete</a:t>
            </a:r>
            <a:r>
              <a:rPr lang="vi-VN" sz="2000" dirty="0" smtClean="0"/>
              <a:t> su nasel</a:t>
            </a:r>
            <a:r>
              <a:rPr lang="hr-HR" sz="2000" dirty="0" smtClean="0"/>
              <a:t>je</a:t>
            </a:r>
            <a:r>
              <a:rPr lang="vi-VN" sz="2000" dirty="0" smtClean="0"/>
              <a:t> u sastavu Grada Zagreba i dio zagrebačke gradske aglomer</a:t>
            </a:r>
            <a:r>
              <a:rPr lang="hr-HR" sz="2000" dirty="0" smtClean="0"/>
              <a:t>a</a:t>
            </a:r>
            <a:r>
              <a:rPr lang="vi-VN" sz="2000" dirty="0" smtClean="0"/>
              <a:t>cije, a također isto ime nosi gradska četvrt u sastavu Grada Zagreba</a:t>
            </a:r>
            <a:endParaRPr lang="hr-HR" sz="2000" dirty="0" smtClean="0"/>
          </a:p>
          <a:p>
            <a:r>
              <a:rPr lang="hr-HR" sz="2000" dirty="0" smtClean="0"/>
              <a:t>Sesvete, s okolnim područjem, tvore najistočniju gradsku četvrt (165,24) km² te zauzima nešto manje od petine prostora Grada Zagreba.</a:t>
            </a:r>
          </a:p>
          <a:p>
            <a:endParaRPr lang="hr-HR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>
            <a:normAutofit/>
          </a:bodyPr>
          <a:lstStyle/>
          <a:p>
            <a:r>
              <a:rPr lang="hr-HR" sz="3600" dirty="0" smtClean="0"/>
              <a:t>Sesvete-teritorij(gradske četvrti) </a:t>
            </a:r>
            <a:endParaRPr lang="hr-HR" sz="3600" dirty="0"/>
          </a:p>
        </p:txBody>
      </p:sp>
      <p:pic>
        <p:nvPicPr>
          <p:cNvPr id="7" name="Content Placeholder 6" descr="podjela zagreba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4" y="1357298"/>
            <a:ext cx="3810000" cy="4181475"/>
          </a:xfrm>
        </p:spPr>
      </p:pic>
      <p:sp>
        <p:nvSpPr>
          <p:cNvPr id="8" name="Down Arrow 7"/>
          <p:cNvSpPr/>
          <p:nvPr/>
        </p:nvSpPr>
        <p:spPr>
          <a:xfrm>
            <a:off x="7429520" y="785794"/>
            <a:ext cx="642942" cy="142876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hr-HR" sz="1800" dirty="0" smtClean="0"/>
          </a:p>
          <a:p>
            <a:r>
              <a:rPr lang="hr-HR" sz="1800" dirty="0" smtClean="0"/>
              <a:t>U sklopu "Donjeg grada" ubuduće trebala bi djelovati osnovna i srednja glazbena škola, novi dom zdravlja, policijska postaja, vatrogasci – ispostava JVP-a Zagreb, općinski sud i mnoge druge institucije koje su sada natiskane na malom i neadekvatnom prostoru.</a:t>
            </a:r>
            <a:endParaRPr lang="hr-HR" sz="1800" dirty="0"/>
          </a:p>
        </p:txBody>
      </p:sp>
      <p:pic>
        <p:nvPicPr>
          <p:cNvPr id="5" name="Content Placeholder 4" descr="bud sesveta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7" y="1571612"/>
            <a:ext cx="4874031" cy="364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dirty="0" smtClean="0"/>
              <a:t>Donji grad </a:t>
            </a:r>
            <a:endParaRPr lang="hr-HR" sz="28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ilos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14744" y="357165"/>
            <a:ext cx="4714908" cy="29232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Content Placeholder 5" descr="silosi nov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3429000"/>
            <a:ext cx="5102714" cy="30718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Silosi </a:t>
            </a:r>
            <a:endParaRPr lang="hr-HR" dirty="0"/>
          </a:p>
        </p:txBody>
      </p:sp>
      <p:sp>
        <p:nvSpPr>
          <p:cNvPr id="9" name="TextBox 8"/>
          <p:cNvSpPr txBox="1"/>
          <p:nvPr/>
        </p:nvSpPr>
        <p:spPr>
          <a:xfrm>
            <a:off x="580996" y="165257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1571612"/>
            <a:ext cx="30003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mtClean="0"/>
              <a:t>Od starih </a:t>
            </a:r>
            <a:r>
              <a:rPr lang="hr-HR" dirty="0" smtClean="0"/>
              <a:t>silosa ce napraiti </a:t>
            </a:r>
          </a:p>
          <a:p>
            <a:r>
              <a:rPr lang="hr-HR" dirty="0" smtClean="0"/>
              <a:t>spremište za Državni arhiv i/ili hotel sa staklenim zimskim vrtom na vrhu</a:t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2000" dirty="0" smtClean="0"/>
              <a:t>Osim osnovnog sportskog sadržaja imat ce sportski park za sve uzraste. Centar će se sastojati od: zgrade sa sportskim sadržajima (borilački sportovi, teretane, aerobic dvorane, garderobe,  ugostiteljski objekt….),  dva sportska terena, boćalište, adrenalinskog dijela parka sa slobodnim penjanjem, </a:t>
            </a:r>
            <a:r>
              <a:rPr lang="hr-HR" sz="2000" i="1" dirty="0" smtClean="0"/>
              <a:t>skate</a:t>
            </a:r>
            <a:r>
              <a:rPr lang="hr-HR" sz="2000" dirty="0" smtClean="0"/>
              <a:t> stazom, penjalicama, biciklističkim stazama, pješačkim stazama i parkingom.</a:t>
            </a:r>
            <a:endParaRPr lang="hr-HR" sz="2000" dirty="0"/>
          </a:p>
        </p:txBody>
      </p:sp>
      <p:pic>
        <p:nvPicPr>
          <p:cNvPr id="5" name="Content Placeholder 4" descr="Slika-1-Sesvete-300x17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1071546"/>
            <a:ext cx="3613434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Rekreacijski centar</a:t>
            </a:r>
            <a:endParaRPr lang="hr-HR" dirty="0"/>
          </a:p>
        </p:txBody>
      </p:sp>
      <p:pic>
        <p:nvPicPr>
          <p:cNvPr id="6" name="Picture 5" descr="2-4d0fcebfcbfe4aeba7cd638d27566df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357562"/>
            <a:ext cx="4471530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Centar sesveta je jedna od 15 lokacija na kojima je grad Zagreb postavio pametne klupe</a:t>
            </a:r>
            <a:endParaRPr lang="hr-HR" sz="2000" dirty="0"/>
          </a:p>
        </p:txBody>
      </p:sp>
      <p:pic>
        <p:nvPicPr>
          <p:cNvPr id="5" name="Content Placeholder 4" descr="pametna-klupa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00430" y="2857496"/>
            <a:ext cx="4956011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Pametne klupe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nd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00298" y="1643050"/>
            <a:ext cx="4609817" cy="45720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Kraj </a:t>
            </a:r>
            <a:endParaRPr lang="hr-HR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zg podjel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85011" y="1214422"/>
            <a:ext cx="4958989" cy="4214842"/>
          </a:xfrm>
        </p:spPr>
      </p:pic>
      <p:sp>
        <p:nvSpPr>
          <p:cNvPr id="6" name="Title 3"/>
          <p:cNvSpPr>
            <a:spLocks noGrp="1"/>
          </p:cNvSpPr>
          <p:nvPr>
            <p:ph sz="half" idx="1"/>
          </p:nvPr>
        </p:nvSpPr>
        <p:spPr>
          <a:xfrm>
            <a:off x="285720" y="500042"/>
            <a:ext cx="4038600" cy="5429288"/>
          </a:xfrm>
        </p:spPr>
        <p:txBody>
          <a:bodyPr>
            <a:normAutofit/>
          </a:bodyPr>
          <a:lstStyle/>
          <a:p>
            <a:endParaRPr lang="hr-HR" sz="1900" dirty="0" smtClean="0"/>
          </a:p>
          <a:p>
            <a:r>
              <a:rPr lang="hr-HR" sz="2000" dirty="0" smtClean="0"/>
              <a:t>Sa zapadne strane graniči s gradskim četvrtima Gornjom i Donjom Dubravom, na jugu s </a:t>
            </a:r>
            <a:r>
              <a:rPr lang="hr-HR" sz="2000" dirty="0" smtClean="0">
                <a:hlinkClick r:id="rId3" tooltip="Peščenica - Žitnjak"/>
              </a:rPr>
              <a:t>Peščenicom i Žitnjakom</a:t>
            </a:r>
            <a:r>
              <a:rPr lang="hr-HR" sz="2000" dirty="0" smtClean="0"/>
              <a:t>, na sjeveru s </a:t>
            </a:r>
            <a:r>
              <a:rPr lang="hr-HR" sz="2000" dirty="0" smtClean="0">
                <a:hlinkClick r:id="rId4" tooltip="Krapinsko-zagorska županija"/>
              </a:rPr>
              <a:t>Krapinsko-zagorskom županijom</a:t>
            </a:r>
            <a:r>
              <a:rPr lang="hr-HR" sz="2000" dirty="0" smtClean="0"/>
              <a:t> te na istoku sa </a:t>
            </a:r>
            <a:r>
              <a:rPr lang="hr-HR" sz="2000" u="sng" dirty="0" smtClean="0">
                <a:hlinkClick r:id="rId5" tooltip="Zagrebačka županija"/>
              </a:rPr>
              <a:t>Zagrebačkom županijom</a:t>
            </a:r>
            <a:r>
              <a:rPr lang="hr-HR" sz="2000" dirty="0" smtClean="0"/>
              <a:t>. </a:t>
            </a:r>
            <a:endParaRPr lang="hr-HR" sz="1900" dirty="0" smtClean="0"/>
          </a:p>
          <a:p>
            <a:r>
              <a:rPr lang="hr-HR" sz="1900" dirty="0" smtClean="0"/>
              <a:t>Osim naselja gradskog karaktera Sesvete, obuhvaća još 36 manjih odvojenih prigradskih naselja.</a:t>
            </a:r>
            <a:endParaRPr lang="hr-HR" sz="1900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4282" y="1500174"/>
            <a:ext cx="4357718" cy="4525963"/>
          </a:xfrm>
        </p:spPr>
        <p:txBody>
          <a:bodyPr>
            <a:normAutofit lnSpcReduction="10000"/>
          </a:bodyPr>
          <a:lstStyle/>
          <a:p>
            <a:r>
              <a:rPr lang="hr-HR" sz="2000" dirty="0" smtClean="0"/>
              <a:t>Najmnogoljudnija gradska četvrt </a:t>
            </a:r>
          </a:p>
          <a:p>
            <a:r>
              <a:rPr lang="hr-HR" sz="2000" dirty="0" smtClean="0"/>
              <a:t>Popis st.(2011)iznosi 70.009</a:t>
            </a:r>
          </a:p>
          <a:p>
            <a:r>
              <a:rPr lang="hr-HR" sz="2000" dirty="0" smtClean="0"/>
              <a:t>Najmlađa gradska četvrt(prosjecna starost stanovnika je 37.8 godina)</a:t>
            </a:r>
          </a:p>
          <a:p>
            <a:r>
              <a:rPr lang="hr-HR" sz="2000" dirty="0" smtClean="0"/>
              <a:t>Zadnjih 20-ak godina broj stanovnika se udvostručuje većinom zbog doseljavanja Hrvata iz BiH, ali i drugih dijelova RH. </a:t>
            </a:r>
          </a:p>
          <a:p>
            <a:r>
              <a:rPr lang="hr-HR" sz="2000" dirty="0" smtClean="0"/>
              <a:t>Procjenjuje se da je domaćeg stanovnistva oko 20.000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Stanovništvo</a:t>
            </a:r>
            <a:br>
              <a:rPr lang="hr-HR" dirty="0" smtClean="0"/>
            </a:br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43050"/>
            <a:ext cx="450062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4282" y="928670"/>
            <a:ext cx="4038600" cy="4525963"/>
          </a:xfrm>
        </p:spPr>
        <p:txBody>
          <a:bodyPr>
            <a:normAutofit/>
          </a:bodyPr>
          <a:lstStyle/>
          <a:p>
            <a:r>
              <a:rPr lang="hr-HR" sz="2000" dirty="0" smtClean="0"/>
              <a:t> Selo Sesvete i tamošnja crkva Svih Svetih prvi se put spominju u Povelji kralja Karla Roberta 1328</a:t>
            </a:r>
          </a:p>
          <a:p>
            <a:r>
              <a:rPr lang="hr-HR" sz="2000" dirty="0" smtClean="0"/>
              <a:t>Sesvete 1457. od kralja Matije Korvina dobivaju sajamski privilegij – imaju pravo održavanja četiri sajma godišnje te trga (tržnice) svakoga tjedna</a:t>
            </a:r>
          </a:p>
          <a:p>
            <a:r>
              <a:rPr lang="hr-HR" sz="2000" dirty="0" smtClean="0"/>
              <a:t>Škola u Sesvetama (Pučka učiona Sesvete) započela je radom 1865/66</a:t>
            </a:r>
            <a:endParaRPr lang="hr-HR" sz="2000" dirty="0"/>
          </a:p>
        </p:txBody>
      </p:sp>
      <p:pic>
        <p:nvPicPr>
          <p:cNvPr id="5" name="Content Placeholder 4" descr="pov s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857232"/>
            <a:ext cx="4038600" cy="3033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Povijest i razvitak Sesveta(i industrija)</a:t>
            </a:r>
            <a:br>
              <a:rPr lang="hr-HR" dirty="0" smtClean="0"/>
            </a:br>
            <a:endParaRPr lang="hr-HR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es 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72066" y="357166"/>
            <a:ext cx="3357586" cy="2607067"/>
          </a:xfrm>
        </p:spPr>
      </p:pic>
      <p:pic>
        <p:nvPicPr>
          <p:cNvPr id="6" name="Content Placeholder 5" descr="sesv 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214546" y="3714752"/>
            <a:ext cx="4500594" cy="2845736"/>
          </a:xfrm>
        </p:spPr>
      </p:pic>
      <p:pic>
        <p:nvPicPr>
          <p:cNvPr id="7" name="Picture 6" descr="s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357166"/>
            <a:ext cx="3510720" cy="2643206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85720" y="285728"/>
            <a:ext cx="4038600" cy="5500726"/>
          </a:xfrm>
        </p:spPr>
        <p:txBody>
          <a:bodyPr>
            <a:normAutofit fontScale="92500" lnSpcReduction="10000"/>
          </a:bodyPr>
          <a:lstStyle/>
          <a:p>
            <a:r>
              <a:rPr lang="vi-VN" sz="2900" dirty="0" smtClean="0"/>
              <a:t>Obilježja značajnog industrijskog središta naselje Sesvete počinje poprimati potkraj 19. stoljeća</a:t>
            </a:r>
            <a:endParaRPr lang="hr-HR" sz="2900" dirty="0" smtClean="0"/>
          </a:p>
          <a:p>
            <a:r>
              <a:rPr lang="vi-VN" sz="2900" dirty="0" smtClean="0"/>
              <a:t>U srpnju 1879. počela je gradnja </a:t>
            </a:r>
            <a:r>
              <a:rPr lang="vi-VN" sz="2900" i="1" dirty="0" smtClean="0"/>
              <a:t>Tvornice mesnate robe i masti d.d. u Sesveta</a:t>
            </a:r>
            <a:r>
              <a:rPr lang="hr-HR" sz="2900" i="1" dirty="0" smtClean="0"/>
              <a:t>h</a:t>
            </a:r>
            <a:r>
              <a:rPr lang="vi-VN" sz="2900" dirty="0" smtClean="0"/>
              <a:t>, a koju 1921. preuređuju Kata Rabus i </a:t>
            </a:r>
            <a:r>
              <a:rPr lang="hr-HR" sz="2900" dirty="0" smtClean="0"/>
              <a:t> njezin </a:t>
            </a:r>
            <a:r>
              <a:rPr lang="vi-VN" sz="2900" dirty="0" smtClean="0"/>
              <a:t>sin </a:t>
            </a:r>
            <a:r>
              <a:rPr lang="hr-HR" sz="2900" dirty="0" smtClean="0"/>
              <a:t>(PIK Sljeme)</a:t>
            </a:r>
          </a:p>
          <a:p>
            <a:endParaRPr lang="hr-HR" dirty="0"/>
          </a:p>
        </p:txBody>
      </p:sp>
      <p:pic>
        <p:nvPicPr>
          <p:cNvPr id="5" name="Content Placeholder 4" descr="bad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85728"/>
            <a:ext cx="4038600" cy="302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 descr="pik sljem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571876"/>
            <a:ext cx="3786182" cy="212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4282" y="1000108"/>
            <a:ext cx="4038600" cy="4525963"/>
          </a:xfrm>
        </p:spPr>
        <p:txBody>
          <a:bodyPr>
            <a:normAutofit/>
          </a:bodyPr>
          <a:lstStyle/>
          <a:p>
            <a:r>
              <a:rPr lang="vi-VN" sz="2200" dirty="0" smtClean="0"/>
              <a:t>Iz male destilacije špirita obitelji Badel, na početku 20. stoljeća razvilo se veliko poduzeće za proizvodnju alkohola koje postoji i danas</a:t>
            </a:r>
            <a:endParaRPr lang="hr-HR" sz="2200" dirty="0" smtClean="0"/>
          </a:p>
          <a:p>
            <a:r>
              <a:rPr lang="vi-VN" sz="2200" dirty="0" smtClean="0"/>
              <a:t>Sesvete su 1934/35. priključene na Zagrebačku električnu centralu.</a:t>
            </a:r>
            <a:endParaRPr lang="hr-HR" sz="2200" dirty="0" smtClean="0"/>
          </a:p>
          <a:p>
            <a:endParaRPr lang="hr-HR" dirty="0"/>
          </a:p>
        </p:txBody>
      </p:sp>
      <p:pic>
        <p:nvPicPr>
          <p:cNvPr id="5" name="Content Placeholder 4" descr="badel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00496" y="1714488"/>
            <a:ext cx="4643470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Prepoznatljiv i najpoznatiji dio Sesveta je stara barokna crkva Svih Svetih po kojoj je od srednjeg vijeka i cijelo okolno naselje dobilo svoje kajkavsko ime. Osim toga Sesvete su zavičaj najpoznatijeg kajkavskog pjesnika Dragutina Domjanića i Marijana Badela</a:t>
            </a:r>
            <a:endParaRPr lang="hr-HR" sz="2000" dirty="0"/>
          </a:p>
        </p:txBody>
      </p:sp>
      <p:pic>
        <p:nvPicPr>
          <p:cNvPr id="5" name="Content Placeholder 4" descr="250px-Crkva_Svih_Svetih_Sesvete_Z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3504" y="1357298"/>
            <a:ext cx="3432456" cy="45720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700" dirty="0" smtClean="0"/>
              <a:t>Kulturne znamentosti</a:t>
            </a:r>
            <a:endParaRPr lang="hr-HR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519</TotalTime>
  <Words>539</Words>
  <Application>Microsoft Office PowerPoint</Application>
  <PresentationFormat>On-screen Show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Lucida Sans Unicode</vt:lpstr>
      <vt:lpstr>Verdana</vt:lpstr>
      <vt:lpstr>Wingdings 2</vt:lpstr>
      <vt:lpstr>Wingdings 3</vt:lpstr>
      <vt:lpstr>Concourse</vt:lpstr>
      <vt:lpstr>Sesvete(grad u gradu) </vt:lpstr>
      <vt:lpstr>Sesvete-teritorij(gradske četvrti) </vt:lpstr>
      <vt:lpstr>PowerPoint Presentation</vt:lpstr>
      <vt:lpstr>Stanovništvo </vt:lpstr>
      <vt:lpstr>Povijest i razvitak Sesveta(i industrija) </vt:lpstr>
      <vt:lpstr>PowerPoint Presentation</vt:lpstr>
      <vt:lpstr>PowerPoint Presentation</vt:lpstr>
      <vt:lpstr>PowerPoint Presentation</vt:lpstr>
      <vt:lpstr>Kulturne znamentosti</vt:lpstr>
      <vt:lpstr>Muzej prigorja</vt:lpstr>
      <vt:lpstr>Narodnono sveučilište sesvete</vt:lpstr>
      <vt:lpstr>PowerPoint Presentation</vt:lpstr>
      <vt:lpstr>PowerPoint Presentation</vt:lpstr>
      <vt:lpstr>Knjiznica Sesvete</vt:lpstr>
      <vt:lpstr>PowerPoint Presentation</vt:lpstr>
      <vt:lpstr>Dani zahvale i zajednistva</vt:lpstr>
      <vt:lpstr>Promet</vt:lpstr>
      <vt:lpstr>Obrazovanje </vt:lpstr>
      <vt:lpstr>Budućnost sesveta</vt:lpstr>
      <vt:lpstr>Donji grad </vt:lpstr>
      <vt:lpstr>Silosi </vt:lpstr>
      <vt:lpstr>Rekreacijski centar</vt:lpstr>
      <vt:lpstr>Pametne klupe</vt:lpstr>
      <vt:lpstr>Kraj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Sesvete</dc:title>
  <dc:creator>Dino</dc:creator>
  <cp:lastModifiedBy>Topalusic</cp:lastModifiedBy>
  <cp:revision>50</cp:revision>
  <dcterms:created xsi:type="dcterms:W3CDTF">2017-05-17T15:03:59Z</dcterms:created>
  <dcterms:modified xsi:type="dcterms:W3CDTF">2017-06-06T23:01:22Z</dcterms:modified>
</cp:coreProperties>
</file>