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60" r:id="rId10"/>
    <p:sldId id="261" r:id="rId11"/>
    <p:sldId id="262" r:id="rId12"/>
    <p:sldId id="263" r:id="rId13"/>
    <p:sldId id="270" r:id="rId14"/>
    <p:sldId id="264" r:id="rId15"/>
    <p:sldId id="269" r:id="rId16"/>
    <p:sldId id="271" r:id="rId17"/>
    <p:sldId id="274" r:id="rId18"/>
    <p:sldId id="275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4172F3D-5AD3-42E1-8463-FF3A27D63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A9B5194-BF1A-4FA3-859D-36184A5CC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AA13AC1-034B-477E-B607-D992B6789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4236-A96B-46F7-91C5-C65D4E4F03AC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26AAD1E-5FDA-4397-A18D-EAE8C15F2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4FCC600-B9D6-446A-A0E2-B28429DB8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15D-C9C9-412F-AD89-7622971060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2792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FA53E8E-FE84-4CAE-A7CC-5F96C7C20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4013E859-1D1F-44C6-82BC-24953651C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B119AFA-41AB-4D3E-A809-09D7A3E5B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4236-A96B-46F7-91C5-C65D4E4F03AC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450D9E0-2D07-4AC7-B59B-487CD65E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699CFD5-946B-4F93-B164-6D5F6ED35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15D-C9C9-412F-AD89-7622971060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1417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FE794A9B-4610-4662-8D32-FF8A50278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CEC49E5D-E964-4DD7-AA5D-36F1BC841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E31EA06-EBA8-40A8-8A32-808C6CB7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4236-A96B-46F7-91C5-C65D4E4F03AC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D14071F6-0ABA-4C2F-B0EC-DA9D4E764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E3670F1E-2670-4047-8D30-C3D3DE891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15D-C9C9-412F-AD89-7622971060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658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833A6EB-804E-4E1A-B336-169774FE8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DC02C13-1F2C-48B4-9997-6B21CEE62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8CFAAAB-F97E-4BE8-8EEB-EAE15A794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4236-A96B-46F7-91C5-C65D4E4F03AC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8F61ECD-D887-41C6-88BA-A2DC24F0F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DC6E538-47D5-456E-B4BE-69C2F739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15D-C9C9-412F-AD89-7622971060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1779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B512613-3CD2-4848-AAC2-4BAA123D1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68ADEE1F-12E2-4C10-B130-57BEA0BA1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6AC336A3-612E-413E-B97D-15897599A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4236-A96B-46F7-91C5-C65D4E4F03AC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3CAE31F-B550-47E2-A221-431640D6D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82917B1-469E-4C04-A624-97F9AA681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15D-C9C9-412F-AD89-7622971060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3327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FE569E6-E0ED-4A6A-866C-8A8148F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793DE46-905E-46B2-A6FE-5BD07B53F2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ECB5844B-F05D-4230-AA5E-FA7345B0A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3A094859-2AD9-474A-AE42-27C04999D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4236-A96B-46F7-91C5-C65D4E4F03AC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3635E091-C057-436E-B15D-2193C0BBF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3CC2AA55-0AF0-4970-B8FB-8BB3EB201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15D-C9C9-412F-AD89-7622971060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2932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5D59CC9-B31D-461D-B226-B0318A666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823D8FBA-0DEC-4853-A836-362D9EA13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39AC8D38-9794-4935-BF0C-5D626E3C6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375953C3-D8B1-4DD8-9CFB-BCF770A91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0A1EA77B-98AA-4308-8BB4-00D2852D9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DFE36BFD-5B84-45FF-A646-AB1E736DE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4236-A96B-46F7-91C5-C65D4E4F03AC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164CE981-2B93-4EF2-B8FE-74CC89BEE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461775B0-E3AF-4082-A0C2-0D33F1AD9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15D-C9C9-412F-AD89-7622971060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214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F1929D7-B1C9-4958-9A20-2B661D23E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6D417C1D-3087-4C43-948B-EC44B5848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4236-A96B-46F7-91C5-C65D4E4F03AC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4439EFCE-631D-4B84-B3DB-27161B573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1F682719-3185-4366-ABBA-D6523458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15D-C9C9-412F-AD89-7622971060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2020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B59CA4EA-13FA-474B-A340-7A5ACE801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4236-A96B-46F7-91C5-C65D4E4F03AC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730742D4-C6A9-45A8-A1D2-A85191E3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E2993D3B-F0BD-4B4D-8A35-F97F955B9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15D-C9C9-412F-AD89-7622971060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870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D23AD75-9A26-4A27-9AFA-9AAB7EC4B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A1CAADB-9599-4BB2-8520-69E8356E9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2A8D91FA-761B-472F-8691-4AF05FCDE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282853DF-13B2-4674-9D79-A13B008BC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4236-A96B-46F7-91C5-C65D4E4F03AC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35785BD0-E401-414A-84BB-9D4567E13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8C8D70E8-8F95-42E3-8AC4-F21B7FC31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15D-C9C9-412F-AD89-7622971060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7829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E8D11E2-CFEE-4ED1-997B-53AC5CC12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AD4E4D5D-DFC3-4A72-AC52-470BFABF9B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EC2D0BCA-8949-479C-AB4B-7F788E23B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81CBFC27-B41B-4D17-9101-224A3A66E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4236-A96B-46F7-91C5-C65D4E4F03AC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3D2EA4EC-A96D-436A-9928-92D3BD7CC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F9BB1F7-8CEE-4BB3-8F71-30940BB13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15D-C9C9-412F-AD89-7622971060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293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FAFCFC4A-86CF-48C2-9159-E26D28FF2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D99B96C9-E38D-4FF8-BEAF-B074B44D5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A66447F-39B5-4656-865A-B7BFDFBDF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74236-A96B-46F7-91C5-C65D4E4F03AC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AD48920-0C00-48D8-8B76-77877C7AEE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866C062-0B64-470D-97BC-8947D0EE9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E915D-C9C9-412F-AD89-7622971060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845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F867113-0CFC-444A-8DE5-C5A66C89F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535" y="1317355"/>
            <a:ext cx="9144000" cy="2387600"/>
          </a:xfrm>
        </p:spPr>
        <p:txBody>
          <a:bodyPr>
            <a:normAutofit/>
          </a:bodyPr>
          <a:lstStyle/>
          <a:p>
            <a:r>
              <a:rPr lang="hr-HR" sz="6600" b="1" dirty="0"/>
              <a:t>POŽEGA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E0B2468-00F3-456D-AF1A-6A3D3EBBB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319" y="4108665"/>
            <a:ext cx="9144000" cy="1655762"/>
          </a:xfrm>
        </p:spPr>
        <p:txBody>
          <a:bodyPr>
            <a:normAutofit/>
          </a:bodyPr>
          <a:lstStyle/>
          <a:p>
            <a:r>
              <a:rPr lang="hr-HR" sz="2800" b="1" dirty="0"/>
              <a:t>Nina </a:t>
            </a:r>
            <a:r>
              <a:rPr lang="hr-HR" sz="2800" b="1" dirty="0" err="1"/>
              <a:t>Rogar</a:t>
            </a:r>
            <a:r>
              <a:rPr lang="hr-HR" sz="2800" b="1" dirty="0"/>
              <a:t>, 8.D</a:t>
            </a:r>
          </a:p>
        </p:txBody>
      </p:sp>
    </p:spTree>
    <p:extLst>
      <p:ext uri="{BB962C8B-B14F-4D97-AF65-F5344CB8AC3E}">
        <p14:creationId xmlns:p14="http://schemas.microsoft.com/office/powerpoint/2010/main" val="2580707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D92AD24-7659-483B-820D-46AE93458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078" y="4518671"/>
            <a:ext cx="10515600" cy="1325563"/>
          </a:xfrm>
        </p:spPr>
        <p:txBody>
          <a:bodyPr>
            <a:normAutofit/>
          </a:bodyPr>
          <a:lstStyle/>
          <a:p>
            <a:r>
              <a:rPr lang="hr-HR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BISKUPSKI DVOR</a:t>
            </a:r>
          </a:p>
        </p:txBody>
      </p:sp>
    </p:spTree>
    <p:extLst>
      <p:ext uri="{BB962C8B-B14F-4D97-AF65-F5344CB8AC3E}">
        <p14:creationId xmlns:p14="http://schemas.microsoft.com/office/powerpoint/2010/main" val="414509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06E7AD4-0ED1-48B9-AB48-F8AB68BAB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CRKVA SV. LOVRE</a:t>
            </a:r>
          </a:p>
        </p:txBody>
      </p:sp>
    </p:spTree>
    <p:extLst>
      <p:ext uri="{BB962C8B-B14F-4D97-AF65-F5344CB8AC3E}">
        <p14:creationId xmlns:p14="http://schemas.microsoft.com/office/powerpoint/2010/main" val="94506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10F421A-2CD2-433E-A9BB-C40E69DFF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CRKVA SV. DUHA</a:t>
            </a:r>
          </a:p>
        </p:txBody>
      </p:sp>
    </p:spTree>
    <p:extLst>
      <p:ext uri="{BB962C8B-B14F-4D97-AF65-F5344CB8AC3E}">
        <p14:creationId xmlns:p14="http://schemas.microsoft.com/office/powerpoint/2010/main" val="248855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48505D3-7D9D-4D48-8FFE-9440A0693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FRANJEVAČKI SAMOSTAN</a:t>
            </a:r>
          </a:p>
        </p:txBody>
      </p:sp>
    </p:spTree>
    <p:extLst>
      <p:ext uri="{BB962C8B-B14F-4D97-AF65-F5344CB8AC3E}">
        <p14:creationId xmlns:p14="http://schemas.microsoft.com/office/powerpoint/2010/main" val="144658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3FE4739-B39A-469B-A976-7717104DD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63" y="5532437"/>
            <a:ext cx="10515600" cy="1325563"/>
          </a:xfrm>
        </p:spPr>
        <p:txBody>
          <a:bodyPr/>
          <a:lstStyle/>
          <a:p>
            <a:r>
              <a:rPr lang="hr-H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KATEDRALA SV. TEREZIJE AVILSKE</a:t>
            </a:r>
          </a:p>
        </p:txBody>
      </p:sp>
    </p:spTree>
    <p:extLst>
      <p:ext uri="{BB962C8B-B14F-4D97-AF65-F5344CB8AC3E}">
        <p14:creationId xmlns:p14="http://schemas.microsoft.com/office/powerpoint/2010/main" val="419592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A1AEE46-D646-453E-A002-F655B71D9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TRG SV. TROJSTVA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FC42792-E82F-4849-911B-46C9A0E40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040" y="2305919"/>
            <a:ext cx="2633420" cy="395539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E206B446-6B18-4C34-B598-2C35251F67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24" y="4358818"/>
            <a:ext cx="3379215" cy="190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3F72148-8717-493A-AED8-B7CD8755F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7" y="5067488"/>
            <a:ext cx="10515600" cy="1325563"/>
          </a:xfrm>
        </p:spPr>
        <p:txBody>
          <a:bodyPr/>
          <a:lstStyle/>
          <a:p>
            <a:r>
              <a:rPr lang="hr-H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PALAČA POŽEŠKO-SLAVONSKE ŽUPANIJE</a:t>
            </a:r>
          </a:p>
        </p:txBody>
      </p:sp>
    </p:spTree>
    <p:extLst>
      <p:ext uri="{BB962C8B-B14F-4D97-AF65-F5344CB8AC3E}">
        <p14:creationId xmlns:p14="http://schemas.microsoft.com/office/powerpoint/2010/main" val="13580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6A234B2-C913-4355-A5D0-6B1E4459E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ZNAMENITI POŽEŽANI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5A972A1A-706D-4557-859D-BC067BC72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6773" y="6059836"/>
            <a:ext cx="2606595" cy="484058"/>
          </a:xfrm>
        </p:spPr>
        <p:txBody>
          <a:bodyPr>
            <a:noAutofit/>
          </a:bodyPr>
          <a:lstStyle/>
          <a:p>
            <a:r>
              <a:rPr lang="hr-HR" sz="2800" dirty="0" err="1"/>
              <a:t>Dobriša</a:t>
            </a:r>
            <a:r>
              <a:rPr lang="hr-HR" sz="2800" dirty="0"/>
              <a:t> Cesarić</a:t>
            </a:r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xmlns="" id="{AD071815-98A2-49DC-9BC7-E1C4AB571E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846" y="1690688"/>
            <a:ext cx="3381225" cy="4029294"/>
          </a:xfrm>
        </p:spPr>
      </p:pic>
      <p:pic>
        <p:nvPicPr>
          <p:cNvPr id="13" name="Rezervirano mjesto sadržaja 12">
            <a:extLst>
              <a:ext uri="{FF2B5EF4-FFF2-40B4-BE49-F238E27FC236}">
                <a16:creationId xmlns:a16="http://schemas.microsoft.com/office/drawing/2014/main" xmlns="" id="{D3B2BA03-9BF4-45AF-873B-F3DCD635E7B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018" y="1575177"/>
            <a:ext cx="3019552" cy="3684588"/>
          </a:xfrm>
        </p:spPr>
      </p:pic>
      <p:sp>
        <p:nvSpPr>
          <p:cNvPr id="15" name="Rezervirano mjesto teksta 14">
            <a:extLst>
              <a:ext uri="{FF2B5EF4-FFF2-40B4-BE49-F238E27FC236}">
                <a16:creationId xmlns:a16="http://schemas.microsoft.com/office/drawing/2014/main" xmlns="" id="{23D3F523-21DC-48C3-8FDA-27E144D046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62506" y="6059836"/>
            <a:ext cx="3207338" cy="484058"/>
          </a:xfrm>
        </p:spPr>
        <p:txBody>
          <a:bodyPr>
            <a:normAutofit/>
          </a:bodyPr>
          <a:lstStyle/>
          <a:p>
            <a:r>
              <a:rPr lang="hr-HR" sz="2800" dirty="0"/>
              <a:t>Josip Eugen Tomić</a:t>
            </a:r>
          </a:p>
        </p:txBody>
      </p:sp>
    </p:spTree>
    <p:extLst>
      <p:ext uri="{BB962C8B-B14F-4D97-AF65-F5344CB8AC3E}">
        <p14:creationId xmlns:p14="http://schemas.microsoft.com/office/powerpoint/2010/main" val="170284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12740EE0-592C-4456-9536-3D116E01D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3333" y="5205922"/>
            <a:ext cx="2275371" cy="505794"/>
          </a:xfrm>
        </p:spPr>
        <p:txBody>
          <a:bodyPr>
            <a:normAutofit/>
          </a:bodyPr>
          <a:lstStyle/>
          <a:p>
            <a:r>
              <a:rPr lang="hr-HR" sz="2800" dirty="0" err="1"/>
              <a:t>Mia</a:t>
            </a:r>
            <a:r>
              <a:rPr lang="hr-HR" sz="2800" dirty="0"/>
              <a:t> </a:t>
            </a:r>
            <a:r>
              <a:rPr lang="hr-HR" sz="2800" dirty="0" err="1"/>
              <a:t>Oremović</a:t>
            </a:r>
            <a:endParaRPr lang="hr-HR" sz="2800" dirty="0"/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xmlns="" id="{42319D0E-4D69-48FC-9B4C-655D3D0B84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99" y="1476226"/>
            <a:ext cx="4731994" cy="3639129"/>
          </a:xfrm>
        </p:spPr>
      </p:pic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70B86AB7-DD2A-4E93-8F5F-DCD0FA3FA8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36232" y="5205922"/>
            <a:ext cx="3130656" cy="596361"/>
          </a:xfrm>
        </p:spPr>
        <p:txBody>
          <a:bodyPr>
            <a:noAutofit/>
          </a:bodyPr>
          <a:lstStyle/>
          <a:p>
            <a:r>
              <a:rPr lang="hr-HR" sz="2800" dirty="0"/>
              <a:t>Zdenka Marković</a:t>
            </a:r>
          </a:p>
        </p:txBody>
      </p:sp>
      <p:pic>
        <p:nvPicPr>
          <p:cNvPr id="10" name="Rezervirano mjesto sadržaja 9">
            <a:extLst>
              <a:ext uri="{FF2B5EF4-FFF2-40B4-BE49-F238E27FC236}">
                <a16:creationId xmlns:a16="http://schemas.microsoft.com/office/drawing/2014/main" xmlns="" id="{B27845B6-0429-416B-81CB-13721C87698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232" y="1480600"/>
            <a:ext cx="2676336" cy="3634755"/>
          </a:xfrm>
        </p:spPr>
      </p:pic>
    </p:spTree>
    <p:extLst>
      <p:ext uri="{BB962C8B-B14F-4D97-AF65-F5344CB8AC3E}">
        <p14:creationId xmlns:p14="http://schemas.microsoft.com/office/powerpoint/2010/main" val="136276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08F6097-900C-4E21-AC0C-40886320D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0515600" cy="4351338"/>
          </a:xfrm>
        </p:spPr>
        <p:txBody>
          <a:bodyPr>
            <a:normAutofit/>
          </a:bodyPr>
          <a:lstStyle/>
          <a:p>
            <a:r>
              <a:rPr lang="hr-HR" sz="3200" dirty="0"/>
              <a:t>Nalazi se u središnjoj Slavoniji, na prostoru Požeške kotline koju okružuje vijenac gorja Psunj, Papuk, </a:t>
            </a:r>
            <a:r>
              <a:rPr lang="hr-HR" sz="3200" dirty="0" err="1"/>
              <a:t>Krndija</a:t>
            </a:r>
            <a:r>
              <a:rPr lang="hr-HR" sz="3200" dirty="0"/>
              <a:t>, </a:t>
            </a:r>
            <a:r>
              <a:rPr lang="hr-HR" sz="3200" dirty="0" err="1"/>
              <a:t>Dilj</a:t>
            </a:r>
            <a:r>
              <a:rPr lang="hr-HR" sz="3200" dirty="0"/>
              <a:t> i Požeška Gora</a:t>
            </a:r>
          </a:p>
          <a:p>
            <a:r>
              <a:rPr lang="hr-HR" sz="3200" dirty="0"/>
              <a:t>Subregionalni centar</a:t>
            </a:r>
          </a:p>
          <a:p>
            <a:r>
              <a:rPr lang="hr-HR" sz="3200" dirty="0"/>
              <a:t>Središte Požeško-slavonske županije</a:t>
            </a:r>
          </a:p>
          <a:p>
            <a:r>
              <a:rPr lang="hr-HR" sz="3200" dirty="0"/>
              <a:t>133,91 km</a:t>
            </a:r>
            <a:r>
              <a:rPr lang="hr-HR" sz="3200" baseline="30000" dirty="0"/>
              <a:t>2</a:t>
            </a:r>
            <a:endParaRPr lang="hr-HR" sz="3200" dirty="0"/>
          </a:p>
          <a:p>
            <a:r>
              <a:rPr lang="hr-HR" sz="3200" dirty="0"/>
              <a:t>26.248 stanovnika (2011.)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3153FB40-79F7-405C-A568-72E5EB44F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343" y="1625564"/>
            <a:ext cx="3186336" cy="318633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A0B72DC3-78E4-4E3B-AAC1-C57D6E215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151" y="3925591"/>
            <a:ext cx="5058906" cy="252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4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02B97C7-B1A8-459F-9CDC-074CDB1D0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hr-HR" b="1" dirty="0"/>
              <a:t>INDUSTRIJE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A9E342E-D3D9-4B06-AFB7-D532D332F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712" y="1151939"/>
            <a:ext cx="7075919" cy="5403844"/>
          </a:xfrm>
        </p:spPr>
        <p:txBody>
          <a:bodyPr>
            <a:normAutofit fontScale="25000" lnSpcReduction="20000"/>
          </a:bodyPr>
          <a:lstStyle/>
          <a:p>
            <a:r>
              <a:rPr lang="hr-HR" sz="12800" dirty="0"/>
              <a:t>Zvečevo (prehrambena industrija - čokolada, slatkiši i pića)</a:t>
            </a:r>
          </a:p>
          <a:p>
            <a:r>
              <a:rPr lang="hr-HR" sz="12800" dirty="0"/>
              <a:t>Obrada metala (ljevaonica željeza, kućanski aparati)</a:t>
            </a:r>
          </a:p>
          <a:p>
            <a:r>
              <a:rPr lang="nn-NO" sz="12800" dirty="0"/>
              <a:t>Sloga IMK, Orljava</a:t>
            </a:r>
            <a:r>
              <a:rPr lang="hr-HR" sz="12800" dirty="0"/>
              <a:t> (tekstilna industrija)</a:t>
            </a:r>
          </a:p>
          <a:p>
            <a:r>
              <a:rPr lang="hr-HR" sz="12800" dirty="0"/>
              <a:t>Obrada drva i proizvodnja namještaja: </a:t>
            </a:r>
            <a:r>
              <a:rPr lang="hr-HR" sz="12800" dirty="0" err="1"/>
              <a:t>Spin</a:t>
            </a:r>
            <a:r>
              <a:rPr lang="hr-HR" sz="12800" dirty="0"/>
              <a:t> </a:t>
            </a:r>
            <a:r>
              <a:rPr lang="hr-HR" sz="12800" dirty="0" err="1"/>
              <a:t>Vallis</a:t>
            </a:r>
            <a:r>
              <a:rPr lang="hr-HR" sz="12800" dirty="0"/>
              <a:t>, </a:t>
            </a:r>
            <a:r>
              <a:rPr lang="hr-HR" sz="12800" dirty="0" err="1"/>
              <a:t>Vallis</a:t>
            </a:r>
            <a:r>
              <a:rPr lang="hr-HR" sz="12800" dirty="0"/>
              <a:t> </a:t>
            </a:r>
            <a:r>
              <a:rPr lang="hr-HR" sz="12800" dirty="0" err="1"/>
              <a:t>Fagus</a:t>
            </a:r>
            <a:endParaRPr lang="hr-HR" sz="12800" dirty="0"/>
          </a:p>
          <a:p>
            <a:r>
              <a:rPr lang="hr-HR" sz="12800" dirty="0"/>
              <a:t>Vinarstvo i voćarstvo: brojne privatne vinarije (</a:t>
            </a:r>
            <a:r>
              <a:rPr lang="hr-HR" sz="12800" dirty="0" err="1"/>
              <a:t>Zrinščak</a:t>
            </a:r>
            <a:r>
              <a:rPr lang="hr-HR" sz="12800" dirty="0"/>
              <a:t>, Galić, Glasnović, Bartolović, Romić, Bauer, </a:t>
            </a:r>
            <a:r>
              <a:rPr lang="hr-HR" sz="12800" dirty="0" err="1"/>
              <a:t>Katušić</a:t>
            </a:r>
            <a:r>
              <a:rPr lang="hr-HR" sz="12800" dirty="0"/>
              <a:t>...) i proizvodnja rakija (voćne rakije Šimić, voćarstvo </a:t>
            </a:r>
            <a:r>
              <a:rPr lang="hr-HR" sz="12800" dirty="0" err="1"/>
              <a:t>Boić</a:t>
            </a:r>
            <a:r>
              <a:rPr lang="hr-HR" sz="12800" dirty="0"/>
              <a:t>)</a:t>
            </a:r>
          </a:p>
          <a:p>
            <a:r>
              <a:rPr lang="hr-HR" sz="12800" dirty="0"/>
              <a:t>U okolici razvijeno vinogradarstvo i proizvodnja vrsnih vina (Kutjevo)</a:t>
            </a:r>
          </a:p>
          <a:p>
            <a:endParaRPr lang="nn-NO" sz="12800" dirty="0"/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C09CE78-79B5-423E-85E4-606351664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788" y="820986"/>
            <a:ext cx="2462012" cy="204393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3434BE10-BC42-4AEE-9688-E0D87B4886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446" y="75238"/>
            <a:ext cx="2792750" cy="100146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F6D02E05-D459-4572-B313-0AF81925C4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465" y="3425125"/>
            <a:ext cx="3130658" cy="313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9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059FFB7-876E-4D18-9C2C-03867CF98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KULTURA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85B546A-1463-4E99-ABDD-9C1C7B669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3200" dirty="0"/>
              <a:t>Svjetski poznat Hrvatski festival jednominutnih filmova.</a:t>
            </a:r>
          </a:p>
          <a:p>
            <a:r>
              <a:rPr lang="hr-HR" sz="3200" dirty="0"/>
              <a:t>Dani </a:t>
            </a:r>
            <a:r>
              <a:rPr lang="hr-HR" sz="3200" dirty="0" err="1"/>
              <a:t>Dobriše</a:t>
            </a:r>
            <a:r>
              <a:rPr lang="hr-HR" sz="3200" dirty="0"/>
              <a:t> Cesarića</a:t>
            </a:r>
          </a:p>
          <a:p>
            <a:r>
              <a:rPr lang="hr-HR" sz="3200" dirty="0"/>
              <a:t>Glazbeni festival Slavonije, današnji </a:t>
            </a:r>
            <a:r>
              <a:rPr lang="hr-HR" sz="3200" dirty="0" err="1"/>
              <a:t>Aurea</a:t>
            </a:r>
            <a:r>
              <a:rPr lang="hr-HR" sz="3200" dirty="0"/>
              <a:t> Fest</a:t>
            </a:r>
          </a:p>
          <a:p>
            <a:r>
              <a:rPr lang="hr-HR" sz="3200" dirty="0"/>
              <a:t>Kazališni festivali </a:t>
            </a:r>
            <a:r>
              <a:rPr lang="hr-HR" sz="3200" dirty="0" err="1"/>
              <a:t>KaFe</a:t>
            </a:r>
            <a:r>
              <a:rPr lang="hr-HR" sz="3200" dirty="0"/>
              <a:t> i </a:t>
            </a:r>
            <a:r>
              <a:rPr lang="hr-HR" sz="3200" dirty="0" err="1"/>
              <a:t>KaZlaDo</a:t>
            </a:r>
            <a:endParaRPr lang="hr-HR" sz="3200" dirty="0"/>
          </a:p>
          <a:p>
            <a:r>
              <a:rPr lang="hr-HR" sz="3200" dirty="0"/>
              <a:t>Gradski muzej Požega (Muzej Požeške kotline)</a:t>
            </a:r>
          </a:p>
          <a:p>
            <a:r>
              <a:rPr lang="hr-HR" sz="3200" dirty="0"/>
              <a:t>Gradsko kazalište Požega</a:t>
            </a:r>
          </a:p>
          <a:p>
            <a:r>
              <a:rPr lang="hr-HR" sz="3200" dirty="0"/>
              <a:t>Gradska knjižnica i čitaonica Požega</a:t>
            </a:r>
          </a:p>
          <a:p>
            <a:r>
              <a:rPr lang="hr-HR" sz="3200" dirty="0"/>
              <a:t>Hrvatska akademija znanosti i umjetnosti</a:t>
            </a:r>
          </a:p>
        </p:txBody>
      </p:sp>
    </p:spTree>
    <p:extLst>
      <p:ext uri="{BB962C8B-B14F-4D97-AF65-F5344CB8AC3E}">
        <p14:creationId xmlns:p14="http://schemas.microsoft.com/office/powerpoint/2010/main" val="206256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9469446-6AB2-4A60-958C-4FC3CE054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5640"/>
            <a:ext cx="10515600" cy="1325563"/>
          </a:xfrm>
        </p:spPr>
        <p:txBody>
          <a:bodyPr/>
          <a:lstStyle/>
          <a:p>
            <a:r>
              <a:rPr lang="hr-H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GRADSKI MUZEJ POŽEGA</a:t>
            </a:r>
          </a:p>
        </p:txBody>
      </p:sp>
    </p:spTree>
    <p:extLst>
      <p:ext uri="{BB962C8B-B14F-4D97-AF65-F5344CB8AC3E}">
        <p14:creationId xmlns:p14="http://schemas.microsoft.com/office/powerpoint/2010/main" val="204455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B069D05-9D76-4743-B1A6-721D61BB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312" y="1326020"/>
            <a:ext cx="10515600" cy="1325563"/>
          </a:xfrm>
        </p:spPr>
        <p:txBody>
          <a:bodyPr/>
          <a:lstStyle/>
          <a:p>
            <a:r>
              <a:rPr lang="hr-H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GRADSKO KAZALIŠTE POŽEGA</a:t>
            </a:r>
          </a:p>
        </p:txBody>
      </p:sp>
    </p:spTree>
    <p:extLst>
      <p:ext uri="{BB962C8B-B14F-4D97-AF65-F5344CB8AC3E}">
        <p14:creationId xmlns:p14="http://schemas.microsoft.com/office/powerpoint/2010/main" val="293959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F578D48-EAF9-46A8-8A8C-7CD117D9C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56" y="3464786"/>
            <a:ext cx="10515600" cy="1325563"/>
          </a:xfrm>
        </p:spPr>
        <p:txBody>
          <a:bodyPr/>
          <a:lstStyle/>
          <a:p>
            <a:r>
              <a:rPr lang="hr-H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GRADSKA KNJIŽNICA I ČITAONICA POŽEGA</a:t>
            </a:r>
          </a:p>
        </p:txBody>
      </p:sp>
    </p:spTree>
    <p:extLst>
      <p:ext uri="{BB962C8B-B14F-4D97-AF65-F5344CB8AC3E}">
        <p14:creationId xmlns:p14="http://schemas.microsoft.com/office/powerpoint/2010/main" val="77844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DD271EF-EE8D-48F5-AA32-B04A8185F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70" y="721586"/>
            <a:ext cx="10515600" cy="1325563"/>
          </a:xfrm>
        </p:spPr>
        <p:txBody>
          <a:bodyPr/>
          <a:lstStyle/>
          <a:p>
            <a:r>
              <a:rPr lang="hr-H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HRVATSKA AKADEMIJA ZNANOSTI I UMJETNOSTI</a:t>
            </a:r>
          </a:p>
        </p:txBody>
      </p:sp>
    </p:spTree>
    <p:extLst>
      <p:ext uri="{BB962C8B-B14F-4D97-AF65-F5344CB8AC3E}">
        <p14:creationId xmlns:p14="http://schemas.microsoft.com/office/powerpoint/2010/main" val="45037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257ADA7-4D30-4C18-AE44-06E4D13D7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142"/>
            <a:ext cx="10794570" cy="1325563"/>
          </a:xfrm>
        </p:spPr>
        <p:txBody>
          <a:bodyPr/>
          <a:lstStyle/>
          <a:p>
            <a:r>
              <a:rPr lang="hr-HR" b="1" dirty="0"/>
              <a:t>KULTURNA BAŠTINA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303CE24-AB98-4749-959E-44F0EB5DF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2854"/>
            <a:ext cx="10515600" cy="4844109"/>
          </a:xfrm>
        </p:spPr>
        <p:txBody>
          <a:bodyPr>
            <a:normAutofit/>
          </a:bodyPr>
          <a:lstStyle/>
          <a:p>
            <a:r>
              <a:rPr lang="hr-HR" dirty="0"/>
              <a:t>Barokna gradska jezgra</a:t>
            </a:r>
          </a:p>
          <a:p>
            <a:r>
              <a:rPr lang="hr-HR" b="1" dirty="0"/>
              <a:t>Biskupski dvor, nekadašnji Isusovački Kolegij </a:t>
            </a:r>
            <a:r>
              <a:rPr lang="hr-HR" dirty="0"/>
              <a:t>- izgrađen u 18. st. kao prvi primjer otvorenog baroknog T- tlocrta u hrvatskoj arhitekturi.</a:t>
            </a:r>
          </a:p>
          <a:p>
            <a:r>
              <a:rPr lang="hr-HR" b="1" dirty="0"/>
              <a:t>Crkva Sv. Lovre</a:t>
            </a:r>
            <a:r>
              <a:rPr lang="hr-HR" dirty="0"/>
              <a:t> - gotička srednjovjekovna crkva</a:t>
            </a:r>
          </a:p>
          <a:p>
            <a:r>
              <a:rPr lang="hr-HR" b="1" dirty="0"/>
              <a:t>Crkva Sv. Duha i Franjevački samostan</a:t>
            </a:r>
            <a:r>
              <a:rPr lang="hr-HR" dirty="0"/>
              <a:t> - ranogotička (gotičko - romanička) crkva</a:t>
            </a:r>
          </a:p>
          <a:p>
            <a:r>
              <a:rPr lang="hr-HR" b="1" dirty="0"/>
              <a:t>Katedrala sv. Terezije </a:t>
            </a:r>
            <a:r>
              <a:rPr lang="hr-HR" b="1" dirty="0" err="1"/>
              <a:t>Avilske</a:t>
            </a:r>
            <a:endParaRPr lang="hr-HR" b="1" dirty="0"/>
          </a:p>
          <a:p>
            <a:r>
              <a:rPr lang="hr-HR" b="1" dirty="0"/>
              <a:t>Palača Požeške županije</a:t>
            </a:r>
          </a:p>
          <a:p>
            <a:r>
              <a:rPr lang="hr-HR" b="1" dirty="0"/>
              <a:t>Trg Svetog Trojstva</a:t>
            </a:r>
          </a:p>
          <a:p>
            <a:r>
              <a:rPr lang="hr-HR" b="1" dirty="0"/>
              <a:t>Trg Matka </a:t>
            </a:r>
            <a:r>
              <a:rPr lang="hr-HR" b="1" dirty="0" err="1"/>
              <a:t>Peića</a:t>
            </a:r>
            <a:r>
              <a:rPr lang="hr-H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3977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190</Words>
  <Application>Microsoft Office PowerPoint</Application>
  <PresentationFormat>Widescreen</PresentationFormat>
  <Paragraphs>50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sustava Office</vt:lpstr>
      <vt:lpstr>POŽEGA</vt:lpstr>
      <vt:lpstr>PowerPoint Presentation</vt:lpstr>
      <vt:lpstr>INDUSTRIJE</vt:lpstr>
      <vt:lpstr>KULTURA</vt:lpstr>
      <vt:lpstr>GRADSKI MUZEJ POŽEGA</vt:lpstr>
      <vt:lpstr>GRADSKO KAZALIŠTE POŽEGA</vt:lpstr>
      <vt:lpstr>GRADSKA KNJIŽNICA I ČITAONICA POŽEGA</vt:lpstr>
      <vt:lpstr>HRVATSKA AKADEMIJA ZNANOSTI I UMJETNOSTI</vt:lpstr>
      <vt:lpstr>KULTURNA BAŠTINA</vt:lpstr>
      <vt:lpstr>BISKUPSKI DVOR</vt:lpstr>
      <vt:lpstr>CRKVA SV. LOVRE</vt:lpstr>
      <vt:lpstr>CRKVA SV. DUHA</vt:lpstr>
      <vt:lpstr>FRANJEVAČKI SAMOSTAN</vt:lpstr>
      <vt:lpstr>KATEDRALA SV. TEREZIJE AVILSKE</vt:lpstr>
      <vt:lpstr>TRG SV. TROJSTVA</vt:lpstr>
      <vt:lpstr>PALAČA POŽEŠKO-SLAVONSKE ŽUPANIJE</vt:lpstr>
      <vt:lpstr>ZNAMENITI POŽEŽANI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POŽEGA</dc:title>
  <dc:creator>NINA</dc:creator>
  <cp:lastModifiedBy>Topalusic</cp:lastModifiedBy>
  <cp:revision>25</cp:revision>
  <dcterms:created xsi:type="dcterms:W3CDTF">2017-05-23T20:05:34Z</dcterms:created>
  <dcterms:modified xsi:type="dcterms:W3CDTF">2017-06-06T22:57:04Z</dcterms:modified>
</cp:coreProperties>
</file>