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D58D-BEB7-4ADE-958E-A4339ECEAA54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7C3A-0395-48AC-AF05-35AE209E511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orec-old-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23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POREČ</a:t>
            </a:r>
            <a:endParaRPr lang="hr-H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43200" y="6000768"/>
            <a:ext cx="6400800" cy="61437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Bookman Old Style" pitchFamily="18" charset="0"/>
              </a:rPr>
              <a:t>Josipa Mamić, 8.a</a:t>
            </a:r>
            <a:endParaRPr lang="hr-H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200" dirty="0" smtClean="0">
                <a:latin typeface="Century Gothic" pitchFamily="34" charset="0"/>
              </a:rPr>
              <a:t>Grad, koji je star oko 2000 godina, nalazi se u luci koju od mora štiti otočić Sveti Nikola. 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 smtClean="0">
                <a:latin typeface="Century Gothic" pitchFamily="34" charset="0"/>
              </a:rPr>
              <a:t>Klima je vrlo blaga, bez ljetnih sparina. Mjesec kolovoz je najtopliji s prosječnom temperaturom od 30°C te niskom vlagom, a siječanj najhladniji s prosječnom temperaturom od 5°C.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 smtClean="0">
                <a:latin typeface="Century Gothic" pitchFamily="34" charset="0"/>
              </a:rPr>
              <a:t>Nakon Pule, Poreč je najveći istarski grad prema broju stanovnika. Većina stanovnika su Hrvati, ali postoje značajne manjine Talijana, Slovenaca, Albanaca i Srba.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 smtClean="0">
                <a:latin typeface="Century Gothic" pitchFamily="34" charset="0"/>
              </a:rPr>
              <a:t>Ukupan broj stanovnika je 17 460. </a:t>
            </a:r>
            <a:endParaRPr lang="hr-HR" sz="2200" dirty="0">
              <a:latin typeface="Century Gothic" pitchFamily="34" charset="0"/>
            </a:endParaRPr>
          </a:p>
        </p:txBody>
      </p:sp>
      <p:pic>
        <p:nvPicPr>
          <p:cNvPr id="4" name="Slika 3" descr="Poreč_(grb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143380"/>
            <a:ext cx="2328864" cy="226592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500166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Grb grada Poreča</a:t>
            </a:r>
            <a:endParaRPr lang="hr-HR" dirty="0"/>
          </a:p>
        </p:txBody>
      </p:sp>
      <p:pic>
        <p:nvPicPr>
          <p:cNvPr id="6" name="Slika 5" descr="Zastava_Istarske_županij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14818"/>
            <a:ext cx="3929058" cy="196452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857752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Zastava Istarske županije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1222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POREČ – tisućljetni grad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600" dirty="0" smtClean="0">
                <a:latin typeface="Century Gothic" pitchFamily="34" charset="0"/>
              </a:rPr>
              <a:t> </a:t>
            </a:r>
            <a:r>
              <a:rPr lang="hr-HR" sz="2600" dirty="0" err="1" smtClean="0">
                <a:latin typeface="Century Gothic" pitchFamily="34" charset="0"/>
              </a:rPr>
              <a:t>Giostra</a:t>
            </a:r>
            <a:r>
              <a:rPr lang="hr-HR" sz="2600" dirty="0" smtClean="0">
                <a:latin typeface="Century Gothic" pitchFamily="34" charset="0"/>
              </a:rPr>
              <a:t> – porečki povijesni festival koji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oživljava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događaje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i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viteško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nadmetanje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iz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18. st. Koncertima, igrokazima i plesovima na izvornim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gradskim lokacijama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festival će</a:t>
            </a:r>
            <a:r>
              <a:rPr lang="vi-VN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vjerno dočarati život </a:t>
            </a:r>
            <a:r>
              <a:rPr lang="hr-HR" sz="2600" dirty="0" err="1" smtClean="0">
                <a:latin typeface="Century Gothic" pitchFamily="34" charset="0"/>
              </a:rPr>
              <a:t>Poreštine</a:t>
            </a:r>
            <a:r>
              <a:rPr lang="hr-HR" sz="2600" dirty="0" smtClean="0">
                <a:latin typeface="Century Gothic" pitchFamily="34" charset="0"/>
              </a:rPr>
              <a:t> ondašnjeg vremena. 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latin typeface="Century Gothic" pitchFamily="34" charset="0"/>
              </a:rPr>
              <a:t> Eufrazijeva bazilika - </a:t>
            </a:r>
            <a:r>
              <a:rPr lang="vi-VN" sz="2600" dirty="0" smtClean="0">
                <a:latin typeface="Century Gothic" pitchFamily="34" charset="0"/>
              </a:rPr>
              <a:t>Eufrazijeva bazilika predstavlja najvrjedniji spomenik kulture u Poreču. Sagrađena je na temeljima ranije trobrodne bazilike polovicom 6. stoljeća u doba biskupa Eufrazija po kome je zadržala ime. Kompleks Eufrazijeve bazilike predstavlja i svjetski značajan povijesni spomenik što je 1997. godine potvrdio i UNESCO, uvrštenjem u svjetsku kulturnu baštinu.</a:t>
            </a:r>
            <a:endParaRPr lang="hr-HR" sz="2600" dirty="0">
              <a:latin typeface="Century Gothic" pitchFamily="34" charset="0"/>
            </a:endParaRPr>
          </a:p>
        </p:txBody>
      </p:sp>
      <p:pic>
        <p:nvPicPr>
          <p:cNvPr id="4" name="Slika 3" descr="1_18001338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715140" cy="4165873"/>
          </a:xfrm>
          <a:prstGeom prst="rect">
            <a:avLst/>
          </a:prstGeom>
        </p:spPr>
      </p:pic>
      <p:pic>
        <p:nvPicPr>
          <p:cNvPr id="5" name="Slika 4" descr="1459156407_98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831" y="0"/>
            <a:ext cx="6726169" cy="4143380"/>
          </a:xfrm>
          <a:prstGeom prst="rect">
            <a:avLst/>
          </a:prstGeom>
        </p:spPr>
      </p:pic>
      <p:pic>
        <p:nvPicPr>
          <p:cNvPr id="6" name="Slika 5" descr="%2Fmedia%2F8722%2F_IGP7095_K10_13_07_2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88002" cy="6858000"/>
          </a:xfrm>
          <a:prstGeom prst="rect">
            <a:avLst/>
          </a:prstGeom>
        </p:spPr>
      </p:pic>
      <p:pic>
        <p:nvPicPr>
          <p:cNvPr id="7" name="Slika 6" descr="eufrazijeva-bazilika-pore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484" y="1857364"/>
            <a:ext cx="6667515" cy="5000636"/>
          </a:xfrm>
          <a:prstGeom prst="rect">
            <a:avLst/>
          </a:prstGeom>
        </p:spPr>
      </p:pic>
      <p:pic>
        <p:nvPicPr>
          <p:cNvPr id="8" name="Slika 7" descr="porec-700x382_108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0108"/>
            <a:ext cx="9144000" cy="460535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/>
          <a:lstStyle/>
          <a:p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PROŠETAJMO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POREČOM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045030"/>
            <a:ext cx="8572560" cy="55272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600" dirty="0" smtClean="0"/>
              <a:t> </a:t>
            </a:r>
            <a:r>
              <a:rPr lang="hr-HR" sz="2600" dirty="0" smtClean="0">
                <a:latin typeface="Century Gothic" pitchFamily="34" charset="0"/>
              </a:rPr>
              <a:t>Starim gradom </a:t>
            </a:r>
            <a:r>
              <a:rPr lang="hr-HR" sz="2600" dirty="0" smtClean="0"/>
              <a:t>-</a:t>
            </a:r>
            <a:r>
              <a:rPr lang="hr-HR" sz="2600" dirty="0" smtClean="0">
                <a:latin typeface="Century Gothic" pitchFamily="34" charset="0"/>
              </a:rPr>
              <a:t> šetnju porečkom starogradskom jezgrom možete započeti s Trga Slobode ulazom u </a:t>
            </a:r>
            <a:r>
              <a:rPr lang="hr-HR" sz="2600" dirty="0" err="1" smtClean="0">
                <a:latin typeface="Century Gothic" pitchFamily="34" charset="0"/>
              </a:rPr>
              <a:t>Decumanus</a:t>
            </a:r>
            <a:r>
              <a:rPr lang="hr-HR" sz="2600" dirty="0" smtClean="0">
                <a:latin typeface="Century Gothic" pitchFamily="34" charset="0"/>
              </a:rPr>
              <a:t> pa dalje uličicama krenuti u istraživanje gradskih znamenitosti. S druge strane, ulaskom na porečki lungomare ili Obalu Ante Šonje pružat će vam romantični pogled na sjevernu stranu Poreča, uvalu </a:t>
            </a:r>
            <a:r>
              <a:rPr lang="hr-HR" sz="2600" dirty="0" err="1" smtClean="0">
                <a:latin typeface="Century Gothic" pitchFamily="34" charset="0"/>
              </a:rPr>
              <a:t>Peškera</a:t>
            </a:r>
            <a:r>
              <a:rPr lang="hr-HR" sz="2600" dirty="0" smtClean="0">
                <a:latin typeface="Century Gothic" pitchFamily="34" charset="0"/>
              </a:rPr>
              <a:t>, naselje </a:t>
            </a:r>
            <a:r>
              <a:rPr lang="hr-HR" sz="2600" dirty="0" err="1" smtClean="0">
                <a:latin typeface="Century Gothic" pitchFamily="34" charset="0"/>
              </a:rPr>
              <a:t>Pical</a:t>
            </a:r>
            <a:r>
              <a:rPr lang="hr-HR" sz="2600" dirty="0" smtClean="0">
                <a:latin typeface="Century Gothic" pitchFamily="34" charset="0"/>
              </a:rPr>
              <a:t> i </a:t>
            </a:r>
            <a:r>
              <a:rPr lang="hr-HR" sz="2600" dirty="0" err="1" smtClean="0">
                <a:latin typeface="Century Gothic" pitchFamily="34" charset="0"/>
              </a:rPr>
              <a:t>Materada</a:t>
            </a:r>
            <a:r>
              <a:rPr lang="hr-HR" sz="2600" dirty="0" smtClean="0">
                <a:latin typeface="Century Gothic" pitchFamily="34" charset="0"/>
              </a:rPr>
              <a:t>. Svoju šetnju nastavite Obalom Matka </a:t>
            </a:r>
            <a:r>
              <a:rPr lang="hr-HR" sz="2600" dirty="0" err="1" smtClean="0">
                <a:latin typeface="Century Gothic" pitchFamily="34" charset="0"/>
              </a:rPr>
              <a:t>Laginje</a:t>
            </a:r>
            <a:r>
              <a:rPr lang="hr-HR" sz="2600" dirty="0" smtClean="0">
                <a:latin typeface="Century Gothic" pitchFamily="34" charset="0"/>
              </a:rPr>
              <a:t> do gradske rive.</a:t>
            </a:r>
          </a:p>
          <a:p>
            <a:pPr>
              <a:buFont typeface="Wingdings" pitchFamily="2" charset="2"/>
              <a:buChar char="Ø"/>
            </a:pPr>
            <a:endParaRPr lang="hr-HR" sz="2600" dirty="0">
              <a:latin typeface="Century Gothic" pitchFamily="34" charset="0"/>
            </a:endParaRPr>
          </a:p>
        </p:txBody>
      </p:sp>
      <p:pic>
        <p:nvPicPr>
          <p:cNvPr id="4" name="Slika 3" descr="1461672691_1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Slika 4" descr="1461674600_9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lika 5" descr="1461674931_99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lika 6" descr="1461674937_45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1" y="0"/>
            <a:ext cx="4929190" cy="6858000"/>
          </a:xfrm>
          <a:prstGeom prst="rect">
            <a:avLst/>
          </a:prstGeom>
        </p:spPr>
      </p:pic>
      <p:pic>
        <p:nvPicPr>
          <p:cNvPr id="8" name="Slika 7" descr="1461674931_67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PRIRODNE LJEPOTE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>
                <a:latin typeface="Century Gothic" pitchFamily="34" charset="0"/>
              </a:rPr>
              <a:t> Jama </a:t>
            </a:r>
            <a:r>
              <a:rPr lang="hr-HR" sz="2800" dirty="0" err="1" smtClean="0">
                <a:latin typeface="Century Gothic" pitchFamily="34" charset="0"/>
              </a:rPr>
              <a:t>Baredine</a:t>
            </a:r>
            <a:r>
              <a:rPr lang="hr-HR" sz="2800" dirty="0" smtClean="0">
                <a:latin typeface="Century Gothic" pitchFamily="34" charset="0"/>
              </a:rPr>
              <a:t> - </a:t>
            </a:r>
            <a:r>
              <a:rPr lang="vi-VN" sz="2800" dirty="0" smtClean="0">
                <a:latin typeface="Century Gothic" pitchFamily="34" charset="0"/>
              </a:rPr>
              <a:t>Jama je geomorfološki spomenik prirode od 1986. godine, a 1995. godine otvorena je za turističku posjetu. Nalazi se u zapadnom dijelu Istre  između Poreča (8km), Višnjana (5km) i Tara (5km). Ukupna dubina jame iznosi 132 metra, zajedno s podzemnim jezerima čije dubina ponekad doseže i do tridesetak metara.</a:t>
            </a:r>
            <a:endParaRPr lang="hr-HR" sz="2800" dirty="0">
              <a:latin typeface="Century Gothic" pitchFamily="34" charset="0"/>
            </a:endParaRPr>
          </a:p>
        </p:txBody>
      </p:sp>
      <p:pic>
        <p:nvPicPr>
          <p:cNvPr id="4" name="Slika 3" descr="1459190713_39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Slika 4" descr="1473521691_57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49" y="0"/>
            <a:ext cx="7576151" cy="5044454"/>
          </a:xfrm>
          <a:prstGeom prst="rect">
            <a:avLst/>
          </a:prstGeom>
        </p:spPr>
      </p:pic>
      <p:pic>
        <p:nvPicPr>
          <p:cNvPr id="6" name="Slika 5" descr="1473521694_55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715" y="0"/>
            <a:ext cx="4566285" cy="6858000"/>
          </a:xfrm>
          <a:prstGeom prst="rect">
            <a:avLst/>
          </a:prstGeom>
        </p:spPr>
      </p:pic>
      <p:pic>
        <p:nvPicPr>
          <p:cNvPr id="7" name="Slika 6" descr="1473522001_85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KULTURA I UMJETNOST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hr-HR" sz="2800" dirty="0" smtClean="0">
                <a:latin typeface="Century Gothic" pitchFamily="34" charset="0"/>
              </a:rPr>
              <a:t> Zavičajni muzej </a:t>
            </a:r>
            <a:r>
              <a:rPr lang="hr-HR" sz="2800" dirty="0" err="1" smtClean="0">
                <a:latin typeface="Century Gothic" pitchFamily="34" charset="0"/>
              </a:rPr>
              <a:t>Poreštine</a:t>
            </a:r>
            <a:r>
              <a:rPr lang="hr-HR" sz="2800" dirty="0" smtClean="0">
                <a:latin typeface="Century Gothic" pitchFamily="34" charset="0"/>
              </a:rPr>
              <a:t> – </a:t>
            </a:r>
            <a:r>
              <a:rPr lang="hr-HR" sz="2800" dirty="0" err="1" smtClean="0">
                <a:latin typeface="Century Gothic" pitchFamily="34" charset="0"/>
              </a:rPr>
              <a:t>Museo</a:t>
            </a:r>
            <a:r>
              <a:rPr lang="hr-HR" sz="2800" dirty="0" smtClean="0">
                <a:latin typeface="Century Gothic" pitchFamily="34" charset="0"/>
              </a:rPr>
              <a:t> </a:t>
            </a:r>
            <a:r>
              <a:rPr lang="hr-HR" sz="2800" dirty="0" err="1" smtClean="0">
                <a:latin typeface="Century Gothic" pitchFamily="34" charset="0"/>
              </a:rPr>
              <a:t>del</a:t>
            </a:r>
            <a:r>
              <a:rPr lang="hr-HR" sz="2800" dirty="0" smtClean="0">
                <a:latin typeface="Century Gothic" pitchFamily="34" charset="0"/>
              </a:rPr>
              <a:t> </a:t>
            </a:r>
            <a:r>
              <a:rPr lang="hr-HR" sz="2800" dirty="0" err="1" smtClean="0">
                <a:latin typeface="Century Gothic" pitchFamily="34" charset="0"/>
              </a:rPr>
              <a:t>territorio</a:t>
            </a:r>
            <a:r>
              <a:rPr lang="hr-HR" sz="2800" dirty="0" smtClean="0">
                <a:latin typeface="Century Gothic" pitchFamily="34" charset="0"/>
              </a:rPr>
              <a:t> </a:t>
            </a:r>
            <a:r>
              <a:rPr lang="hr-HR" sz="2800" dirty="0" err="1" smtClean="0">
                <a:latin typeface="Century Gothic" pitchFamily="34" charset="0"/>
              </a:rPr>
              <a:t>parentino</a:t>
            </a:r>
            <a:r>
              <a:rPr lang="hr-HR" sz="2800" dirty="0" smtClean="0">
                <a:latin typeface="Century Gothic" pitchFamily="34" charset="0"/>
              </a:rPr>
              <a:t> najstarija je muzejska institucija u Istri osnovana 1884. godine. Smješten je u starogradskoj jezgri Poreča, u baroknoj palači Sinčić iz 18. stoljeća.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r-HR" sz="2800" dirty="0" smtClean="0">
                <a:latin typeface="Century Gothic" pitchFamily="34" charset="0"/>
              </a:rPr>
              <a:t>Primarna zadaća muzeja je sakupljanje, čuvanje, istraživanje civilizacijskih i kulturnih dobara Poreča i </a:t>
            </a:r>
            <a:r>
              <a:rPr lang="hr-HR" sz="2800" dirty="0" err="1" smtClean="0">
                <a:latin typeface="Century Gothic" pitchFamily="34" charset="0"/>
              </a:rPr>
              <a:t>Poreštine</a:t>
            </a:r>
            <a:r>
              <a:rPr lang="hr-HR" sz="2800" dirty="0" smtClean="0">
                <a:latin typeface="Century Gothic" pitchFamily="34" charset="0"/>
              </a:rPr>
              <a:t>, njihova stručna i znanstvena obrada te prezentacija javnosti putem temeljnih stručnih, znanstvenih i drugih obavijesnih sredstava. </a:t>
            </a:r>
            <a:endParaRPr lang="hr-HR" sz="2800" dirty="0">
              <a:latin typeface="Century Gothic" pitchFamily="34" charset="0"/>
            </a:endParaRPr>
          </a:p>
        </p:txBody>
      </p:sp>
      <p:pic>
        <p:nvPicPr>
          <p:cNvPr id="6" name="Slika 5" descr="lg_1168_porec_mu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1218"/>
          </a:xfrm>
          <a:prstGeom prst="rect">
            <a:avLst/>
          </a:prstGeom>
        </p:spPr>
      </p:pic>
      <p:pic>
        <p:nvPicPr>
          <p:cNvPr id="5" name="Slika 4" descr="URBAN 2016 - Lapidarij porečkog muzeja_home_big_gall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POVIJESNA BAŠTINA POREČA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>
                <a:latin typeface="Century Gothic" pitchFamily="34" charset="0"/>
              </a:rPr>
              <a:t>Peterokutna kula - na početku središnje ulice, </a:t>
            </a:r>
            <a:r>
              <a:rPr lang="hr-HR" sz="2800" dirty="0" err="1" smtClean="0">
                <a:latin typeface="Century Gothic" pitchFamily="34" charset="0"/>
              </a:rPr>
              <a:t>Decumanusa</a:t>
            </a:r>
            <a:r>
              <a:rPr lang="hr-HR" sz="2800" dirty="0" smtClean="0">
                <a:latin typeface="Century Gothic" pitchFamily="34" charset="0"/>
              </a:rPr>
              <a:t>, na ulazu u starogradsku jezgru. Podignuta polovicom XV stoljeća u gotičkom stilu, sa reljefom mletačkog lava na pročelju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 </a:t>
            </a:r>
            <a:r>
              <a:rPr lang="hr-HR" sz="2800" dirty="0" smtClean="0">
                <a:latin typeface="Century Gothic" pitchFamily="34" charset="0"/>
              </a:rPr>
              <a:t>Veliki Neptunov hram -  nalazi se sjeverozapadno uz Trg </a:t>
            </a:r>
            <a:r>
              <a:rPr lang="hr-HR" sz="2800" dirty="0" err="1" smtClean="0">
                <a:latin typeface="Century Gothic" pitchFamily="34" charset="0"/>
              </a:rPr>
              <a:t>Marafor</a:t>
            </a:r>
            <a:r>
              <a:rPr lang="hr-HR" sz="2800" dirty="0" smtClean="0">
                <a:latin typeface="Century Gothic" pitchFamily="34" charset="0"/>
              </a:rPr>
              <a:t>. Ostaci (dio zida i temelja) antičkog hrama s početka 1. st. za kojeg se smatra da je bio jedan od najvećih u Istri. Neptunov hram se nalazi u parku zapadno od Trga </a:t>
            </a:r>
            <a:r>
              <a:rPr lang="hr-HR" sz="2800" dirty="0" err="1" smtClean="0">
                <a:latin typeface="Century Gothic" pitchFamily="34" charset="0"/>
              </a:rPr>
              <a:t>Marafor</a:t>
            </a:r>
            <a:r>
              <a:rPr lang="hr-HR" sz="2800" dirty="0" smtClean="0">
                <a:latin typeface="Century Gothic" pitchFamily="34" charset="0"/>
              </a:rPr>
              <a:t>. Sačuvani su samo fragmenti antičkog hrama posvećenog Bogu mora Neptunu.</a:t>
            </a:r>
            <a:endParaRPr lang="hr-HR" sz="2800" dirty="0">
              <a:latin typeface="Century Gothic" pitchFamily="34" charset="0"/>
            </a:endParaRPr>
          </a:p>
        </p:txBody>
      </p:sp>
      <p:pic>
        <p:nvPicPr>
          <p:cNvPr id="5" name="Slika 4" descr="peterokutna kula_light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8034" cy="6858000"/>
          </a:xfrm>
          <a:prstGeom prst="rect">
            <a:avLst/>
          </a:prstGeom>
        </p:spPr>
      </p:pic>
      <p:pic>
        <p:nvPicPr>
          <p:cNvPr id="4" name="Slika 3" descr="40-Porec-Temple-of-Nept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7431"/>
            <a:ext cx="9144000" cy="4500569"/>
          </a:xfrm>
          <a:prstGeom prst="rect">
            <a:avLst/>
          </a:prstGeom>
        </p:spPr>
      </p:pic>
      <p:pic>
        <p:nvPicPr>
          <p:cNvPr id="6" name="Slika 5" descr="peterokutnakulaporec2-povijestistra_12536267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673" y="0"/>
            <a:ext cx="5892328" cy="4429132"/>
          </a:xfrm>
          <a:prstGeom prst="rect">
            <a:avLst/>
          </a:prstGeom>
        </p:spPr>
      </p:pic>
      <p:pic>
        <p:nvPicPr>
          <p:cNvPr id="7" name="Slika 6" descr="istra_culture_614_1027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" y="1874784"/>
            <a:ext cx="6642412" cy="498321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Century Gothic" pitchFamily="34" charset="0"/>
              </a:rPr>
              <a:t>Istarska sabornica –izvorno predstavlja gotičku franjevačku crkvu iz 18. st. Unutrašnjost zgrade </a:t>
            </a:r>
            <a:r>
              <a:rPr lang="hr-HR" dirty="0" err="1" smtClean="0">
                <a:latin typeface="Century Gothic" pitchFamily="34" charset="0"/>
              </a:rPr>
              <a:t>barokizirana</a:t>
            </a:r>
            <a:r>
              <a:rPr lang="hr-HR" dirty="0" smtClean="0">
                <a:latin typeface="Century Gothic" pitchFamily="34" charset="0"/>
              </a:rPr>
              <a:t> je polovicom 19. st. U prošlom je stoljeću zasjedao Istarski sabor, a i dan danas se održavaju razne sjednice županijske skupštine i manifestacije. </a:t>
            </a:r>
          </a:p>
          <a:p>
            <a:pPr>
              <a:buFont typeface="Wingdings" pitchFamily="2" charset="2"/>
              <a:buChar char="Ø"/>
            </a:pPr>
            <a:r>
              <a:rPr lang="hr-HR" dirty="0" err="1" smtClean="0">
                <a:latin typeface="Century Gothic" pitchFamily="34" charset="0"/>
              </a:rPr>
              <a:t>Marafor</a:t>
            </a:r>
            <a:r>
              <a:rPr lang="hr-HR" dirty="0" smtClean="0">
                <a:latin typeface="Century Gothic" pitchFamily="34" charset="0"/>
              </a:rPr>
              <a:t>, forum </a:t>
            </a:r>
            <a:r>
              <a:rPr lang="hr-HR" dirty="0" err="1" smtClean="0">
                <a:latin typeface="Century Gothic" pitchFamily="34" charset="0"/>
              </a:rPr>
              <a:t>romanum</a:t>
            </a:r>
            <a:r>
              <a:rPr lang="hr-HR" dirty="0" smtClean="0">
                <a:latin typeface="Century Gothic" pitchFamily="34" charset="0"/>
              </a:rPr>
              <a:t> – u blizini Velikog i Neptunovog hrama nalazi se porečki najveći trg, rimski forum </a:t>
            </a:r>
            <a:r>
              <a:rPr lang="hr-HR" dirty="0" err="1" smtClean="0">
                <a:latin typeface="Century Gothic" pitchFamily="34" charset="0"/>
              </a:rPr>
              <a:t>kvadratična</a:t>
            </a:r>
            <a:r>
              <a:rPr lang="hr-HR" dirty="0" smtClean="0">
                <a:latin typeface="Century Gothic" pitchFamily="34" charset="0"/>
              </a:rPr>
              <a:t> oblika. </a:t>
            </a:r>
          </a:p>
        </p:txBody>
      </p:sp>
      <p:pic>
        <p:nvPicPr>
          <p:cNvPr id="4" name="Slika 3" descr="Istarska-sabor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652870" cy="5072074"/>
          </a:xfrm>
          <a:prstGeom prst="rect">
            <a:avLst/>
          </a:prstGeom>
        </p:spPr>
      </p:pic>
      <p:pic>
        <p:nvPicPr>
          <p:cNvPr id="5" name="Slika 4" descr="istra_porec_istrian_assembly_hall_kc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04" y="0"/>
            <a:ext cx="7574296" cy="5072074"/>
          </a:xfrm>
          <a:prstGeom prst="rect">
            <a:avLst/>
          </a:prstGeom>
        </p:spPr>
      </p:pic>
      <p:pic>
        <p:nvPicPr>
          <p:cNvPr id="6" name="Slika 5" descr="maps-Porec-Maraf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3"/>
            <a:ext cx="9144000" cy="35004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438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Century Gothic</vt:lpstr>
      <vt:lpstr>Comic Sans MS</vt:lpstr>
      <vt:lpstr>Wingdings</vt:lpstr>
      <vt:lpstr>Office tema</vt:lpstr>
      <vt:lpstr>POREČ</vt:lpstr>
      <vt:lpstr>PowerPoint Presentation</vt:lpstr>
      <vt:lpstr>POREČ – tisućljetni grad</vt:lpstr>
      <vt:lpstr>PROŠETAJMO POREČOM</vt:lpstr>
      <vt:lpstr>PRIRODNE LJEPOTE</vt:lpstr>
      <vt:lpstr>KULTURA I UMJETNOST</vt:lpstr>
      <vt:lpstr>POVIJESNA BAŠTINA POREČA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POREČ</dc:title>
  <dc:creator>Nediljko Mamić</dc:creator>
  <cp:lastModifiedBy>Topalusic</cp:lastModifiedBy>
  <cp:revision>22</cp:revision>
  <dcterms:created xsi:type="dcterms:W3CDTF">2017-05-19T19:02:56Z</dcterms:created>
  <dcterms:modified xsi:type="dcterms:W3CDTF">2017-06-06T22:46:26Z</dcterms:modified>
</cp:coreProperties>
</file>