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0" r:id="rId19"/>
    <p:sldId id="275" r:id="rId20"/>
    <p:sldId id="276" r:id="rId21"/>
    <p:sldId id="274" r:id="rId22"/>
    <p:sldId id="277" r:id="rId2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24B2-06F7-4070-A581-F26321CC1F6F}" type="datetimeFigureOut">
              <a:rPr lang="hr-HR" smtClean="0"/>
              <a:pPr/>
              <a:t>6.6.2017.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CEE3-13C8-4AB8-AFE5-5A81D7350B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24B2-06F7-4070-A581-F26321CC1F6F}" type="datetimeFigureOut">
              <a:rPr lang="hr-HR" smtClean="0"/>
              <a:pPr/>
              <a:t>6.6.2017.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CEE3-13C8-4AB8-AFE5-5A81D7350B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24B2-06F7-4070-A581-F26321CC1F6F}" type="datetimeFigureOut">
              <a:rPr lang="hr-HR" smtClean="0"/>
              <a:pPr/>
              <a:t>6.6.2017.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CEE3-13C8-4AB8-AFE5-5A81D7350B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24B2-06F7-4070-A581-F26321CC1F6F}" type="datetimeFigureOut">
              <a:rPr lang="hr-HR" smtClean="0"/>
              <a:pPr/>
              <a:t>6.6.2017.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CEE3-13C8-4AB8-AFE5-5A81D7350B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24B2-06F7-4070-A581-F26321CC1F6F}" type="datetimeFigureOut">
              <a:rPr lang="hr-HR" smtClean="0"/>
              <a:pPr/>
              <a:t>6.6.2017.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CEE3-13C8-4AB8-AFE5-5A81D7350B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24B2-06F7-4070-A581-F26321CC1F6F}" type="datetimeFigureOut">
              <a:rPr lang="hr-HR" smtClean="0"/>
              <a:pPr/>
              <a:t>6.6.2017.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CEE3-13C8-4AB8-AFE5-5A81D7350B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24B2-06F7-4070-A581-F26321CC1F6F}" type="datetimeFigureOut">
              <a:rPr lang="hr-HR" smtClean="0"/>
              <a:pPr/>
              <a:t>6.6.2017.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CEE3-13C8-4AB8-AFE5-5A81D7350B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24B2-06F7-4070-A581-F26321CC1F6F}" type="datetimeFigureOut">
              <a:rPr lang="hr-HR" smtClean="0"/>
              <a:pPr/>
              <a:t>6.6.2017.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CEE3-13C8-4AB8-AFE5-5A81D7350B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24B2-06F7-4070-A581-F26321CC1F6F}" type="datetimeFigureOut">
              <a:rPr lang="hr-HR" smtClean="0"/>
              <a:pPr/>
              <a:t>6.6.2017.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CEE3-13C8-4AB8-AFE5-5A81D7350B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24B2-06F7-4070-A581-F26321CC1F6F}" type="datetimeFigureOut">
              <a:rPr lang="hr-HR" smtClean="0"/>
              <a:pPr/>
              <a:t>6.6.2017.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CEE3-13C8-4AB8-AFE5-5A81D7350B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24B2-06F7-4070-A581-F26321CC1F6F}" type="datetimeFigureOut">
              <a:rPr lang="hr-HR" smtClean="0"/>
              <a:pPr/>
              <a:t>6.6.2017.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ECEE3-13C8-4AB8-AFE5-5A81D7350B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124B2-06F7-4070-A581-F26321CC1F6F}" type="datetimeFigureOut">
              <a:rPr lang="hr-HR" smtClean="0"/>
              <a:pPr/>
              <a:t>6.6.2017.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ECEE3-13C8-4AB8-AFE5-5A81D7350BF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OSIJEK</a:t>
            </a:r>
            <a:endParaRPr lang="hr-H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hr-HR" dirty="0" smtClean="0">
                <a:solidFill>
                  <a:schemeClr val="tx1"/>
                </a:solidFill>
                <a:latin typeface="Bradley Hand ITC" pitchFamily="66" charset="0"/>
              </a:rPr>
              <a:t>Sandra Latinović, 8.e</a:t>
            </a:r>
            <a:endParaRPr lang="hr-HR" dirty="0">
              <a:solidFill>
                <a:schemeClr val="tx1"/>
              </a:solidFill>
              <a:latin typeface="Bradley Hand ITC" pitchFamily="66" charset="0"/>
            </a:endParaRPr>
          </a:p>
        </p:txBody>
      </p:sp>
      <p:pic>
        <p:nvPicPr>
          <p:cNvPr id="4" name="Picture 3" descr="osije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836713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800" b="1" dirty="0" smtClean="0"/>
              <a:t>OSIJEK</a:t>
            </a:r>
            <a:endParaRPr lang="hr-HR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95936" y="2348881"/>
            <a:ext cx="5148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Segoe Script" pitchFamily="66" charset="0"/>
              </a:rPr>
              <a:t>Sandra Latinović, 8.e</a:t>
            </a:r>
            <a:endParaRPr lang="hr-HR" sz="3200" dirty="0">
              <a:latin typeface="Segoe Scrip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/>
              <a:t>DONJI GRAD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1"/>
          </a:xfrm>
        </p:spPr>
        <p:txBody>
          <a:bodyPr>
            <a:normAutofit/>
          </a:bodyPr>
          <a:lstStyle/>
          <a:p>
            <a:r>
              <a:rPr lang="hr-HR" sz="2800" dirty="0" smtClean="0"/>
              <a:t>Obuhvaća veliki istočni dio Osijeka</a:t>
            </a:r>
          </a:p>
          <a:p>
            <a:r>
              <a:rPr lang="hr-HR" sz="2800" dirty="0" smtClean="0"/>
              <a:t>Značajna barkona crkva Preslavnog Imena Marijina</a:t>
            </a:r>
          </a:p>
          <a:p>
            <a:endParaRPr lang="hr-HR" sz="2800" dirty="0"/>
          </a:p>
        </p:txBody>
      </p:sp>
      <p:pic>
        <p:nvPicPr>
          <p:cNvPr id="4" name="Picture 3" descr="d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2896"/>
            <a:ext cx="4391472" cy="4365104"/>
          </a:xfrm>
          <a:prstGeom prst="rect">
            <a:avLst/>
          </a:prstGeom>
        </p:spPr>
      </p:pic>
      <p:pic>
        <p:nvPicPr>
          <p:cNvPr id="5" name="Picture 4" descr="crkvad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492896"/>
            <a:ext cx="4788024" cy="4365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/>
              <a:t>NOVI GRAD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5"/>
          </a:xfrm>
        </p:spPr>
        <p:txBody>
          <a:bodyPr>
            <a:normAutofit/>
          </a:bodyPr>
          <a:lstStyle/>
          <a:p>
            <a:r>
              <a:rPr lang="hr-HR" sz="2800" dirty="0" smtClean="0"/>
              <a:t>Ima 14.100 stanovnika</a:t>
            </a:r>
          </a:p>
          <a:p>
            <a:r>
              <a:rPr lang="hr-HR" sz="2800" dirty="0" smtClean="0"/>
              <a:t>Dan četvrti-5. srpnja-blagdan Ćirila i Metoda-istoimena crkva u toj četvrti</a:t>
            </a:r>
          </a:p>
          <a:p>
            <a:endParaRPr lang="hr-HR" sz="2800" dirty="0"/>
          </a:p>
        </p:txBody>
      </p:sp>
      <p:pic>
        <p:nvPicPr>
          <p:cNvPr id="4" name="Picture 3" descr="crkva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204864"/>
            <a:ext cx="6156176" cy="465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RETFALA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5"/>
          </a:xfrm>
        </p:spPr>
        <p:txBody>
          <a:bodyPr>
            <a:normAutofit/>
          </a:bodyPr>
          <a:lstStyle/>
          <a:p>
            <a:r>
              <a:rPr lang="hr-HR" sz="2800" dirty="0" smtClean="0"/>
              <a:t>Četvrt u zapadnom dijelu grada</a:t>
            </a:r>
          </a:p>
          <a:p>
            <a:r>
              <a:rPr lang="hr-HR" sz="2800" dirty="0" smtClean="0"/>
              <a:t>Ima 14.123 stanovnika</a:t>
            </a:r>
          </a:p>
          <a:p>
            <a:r>
              <a:rPr lang="hr-HR" sz="2800" dirty="0" smtClean="0"/>
              <a:t>Dan četvrti-14.rujna-blagdan Uzvišenja Sv. Križa</a:t>
            </a:r>
          </a:p>
          <a:p>
            <a:r>
              <a:rPr lang="hr-HR" sz="2800" dirty="0" smtClean="0"/>
              <a:t>Dvorac Pejačević </a:t>
            </a:r>
            <a:endParaRPr lang="hr-HR" sz="2800" dirty="0"/>
          </a:p>
        </p:txBody>
      </p:sp>
      <p:pic>
        <p:nvPicPr>
          <p:cNvPr id="4" name="Picture 3" descr="p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1008"/>
            <a:ext cx="9144000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JUG II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5"/>
          </a:xfrm>
        </p:spPr>
        <p:txBody>
          <a:bodyPr>
            <a:normAutofit/>
          </a:bodyPr>
          <a:lstStyle/>
          <a:p>
            <a:r>
              <a:rPr lang="hr-HR" sz="2800" dirty="0" smtClean="0"/>
              <a:t>Ima 14.020 stanovnika</a:t>
            </a:r>
          </a:p>
          <a:p>
            <a:r>
              <a:rPr lang="hr-HR" sz="2800" dirty="0" smtClean="0"/>
              <a:t>Dan četvrti-30. svibnja</a:t>
            </a:r>
          </a:p>
          <a:p>
            <a:r>
              <a:rPr lang="hr-HR" sz="2800" dirty="0" smtClean="0"/>
              <a:t>Crkva Sv. Obitelji</a:t>
            </a:r>
          </a:p>
          <a:p>
            <a:endParaRPr lang="hr-HR" sz="2800" dirty="0"/>
          </a:p>
        </p:txBody>
      </p:sp>
      <p:pic>
        <p:nvPicPr>
          <p:cNvPr id="4" name="Picture 3" descr="jug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492896"/>
            <a:ext cx="6084168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/>
              <a:t>INDUSTRIJA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hr-HR" sz="2800" dirty="0" smtClean="0"/>
              <a:t>Kemijska industrija (Saponia), šećerana (Tvornica šećera Osijek), proizvodnja piva, prehrambena industrija (Kandit)</a:t>
            </a:r>
          </a:p>
          <a:p>
            <a:endParaRPr lang="hr-HR" sz="2800" dirty="0" smtClean="0"/>
          </a:p>
          <a:p>
            <a:endParaRPr lang="hr-HR" dirty="0"/>
          </a:p>
        </p:txBody>
      </p:sp>
      <p:pic>
        <p:nvPicPr>
          <p:cNvPr id="4" name="Picture 3" descr="sec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132856"/>
            <a:ext cx="2699792" cy="2736304"/>
          </a:xfrm>
          <a:prstGeom prst="rect">
            <a:avLst/>
          </a:prstGeom>
        </p:spPr>
      </p:pic>
      <p:pic>
        <p:nvPicPr>
          <p:cNvPr id="5" name="Picture 4" descr="sapon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204864"/>
            <a:ext cx="3816424" cy="1872208"/>
          </a:xfrm>
          <a:prstGeom prst="rect">
            <a:avLst/>
          </a:prstGeom>
        </p:spPr>
      </p:pic>
      <p:pic>
        <p:nvPicPr>
          <p:cNvPr id="6" name="Picture 5" descr="kand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53148"/>
            <a:ext cx="4565576" cy="2304852"/>
          </a:xfrm>
          <a:prstGeom prst="rect">
            <a:avLst/>
          </a:prstGeom>
        </p:spPr>
      </p:pic>
      <p:pic>
        <p:nvPicPr>
          <p:cNvPr id="7" name="Picture 6" descr="piv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149080"/>
            <a:ext cx="4427984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/>
              <a:t>ZNAMENITOSTI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hr-HR" sz="2800" dirty="0" smtClean="0"/>
              <a:t>Park prirode-Kopački rit, Arheološki muzej, Muzej Slavonije, Zoološki vrt i akvarij grada Osijeka, Viseći most, Trg Ante Starčevića, Tvrđa i Crkva sv. Petra i Pavla.</a:t>
            </a:r>
          </a:p>
          <a:p>
            <a:endParaRPr lang="hr-HR" sz="2800" dirty="0" smtClean="0"/>
          </a:p>
          <a:p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16016" cy="3771900"/>
          </a:xfrm>
          <a:prstGeom prst="rect">
            <a:avLst/>
          </a:prstGeom>
        </p:spPr>
      </p:pic>
      <p:pic>
        <p:nvPicPr>
          <p:cNvPr id="5" name="Picture 4" descr="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45024"/>
            <a:ext cx="4716016" cy="3212976"/>
          </a:xfrm>
          <a:prstGeom prst="rect">
            <a:avLst/>
          </a:prstGeom>
        </p:spPr>
      </p:pic>
      <p:pic>
        <p:nvPicPr>
          <p:cNvPr id="6" name="Picture 5" descr="ar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0"/>
            <a:ext cx="4427984" cy="3717032"/>
          </a:xfrm>
          <a:prstGeom prst="rect">
            <a:avLst/>
          </a:prstGeom>
        </p:spPr>
      </p:pic>
      <p:pic>
        <p:nvPicPr>
          <p:cNvPr id="7" name="Picture 6" descr="osijek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717032"/>
            <a:ext cx="4499992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sijek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3717032"/>
          </a:xfrm>
          <a:prstGeom prst="rect">
            <a:avLst/>
          </a:prstGeom>
        </p:spPr>
      </p:pic>
      <p:pic>
        <p:nvPicPr>
          <p:cNvPr id="6" name="Picture 5" descr="osijek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17032"/>
            <a:ext cx="4499992" cy="3140968"/>
          </a:xfrm>
          <a:prstGeom prst="rect">
            <a:avLst/>
          </a:prstGeom>
        </p:spPr>
      </p:pic>
      <p:pic>
        <p:nvPicPr>
          <p:cNvPr id="7" name="Picture 6" descr="mo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0"/>
            <a:ext cx="4716016" cy="3717032"/>
          </a:xfrm>
          <a:prstGeom prst="rect">
            <a:avLst/>
          </a:prstGeom>
        </p:spPr>
      </p:pic>
      <p:pic>
        <p:nvPicPr>
          <p:cNvPr id="8" name="Picture 7" descr="most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717032"/>
            <a:ext cx="4644008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KULTURA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7"/>
          </a:xfrm>
        </p:spPr>
        <p:txBody>
          <a:bodyPr>
            <a:normAutofit/>
          </a:bodyPr>
          <a:lstStyle/>
          <a:p>
            <a:r>
              <a:rPr lang="hr-HR" sz="2800" dirty="0" smtClean="0"/>
              <a:t>Najveće kulturno središte Slavonije i Baranje</a:t>
            </a:r>
          </a:p>
          <a:p>
            <a:r>
              <a:rPr lang="hr-HR" sz="2800" dirty="0" smtClean="0"/>
              <a:t>HNK u Osijeku osnovano je 1907. godine-najznačajnije je i najpoznatije kazalište u Osijeku i Slavoniji</a:t>
            </a:r>
          </a:p>
          <a:p>
            <a:r>
              <a:rPr lang="hr-HR" sz="2800" dirty="0" smtClean="0"/>
              <a:t>Osječka konkatedrala Svetog Petra i Pavla, Dvorac Pejačević, Galerija likovnih umjetnosti, Europska avenija, Evangeliča crkva(Ivan Domes), Kino Urania, Perivoj kralja Tomislava, Poštanska palača(po veličini 2. najveća zgrada u RH), crkva sv. Mihovila, zgrada Glavne straže, Zavjetni stup sv. Trojstva(podignut protiv kuge)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scrk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83968" cy="3356992"/>
          </a:xfrm>
          <a:prstGeom prst="rect">
            <a:avLst/>
          </a:prstGeom>
        </p:spPr>
      </p:pic>
      <p:pic>
        <p:nvPicPr>
          <p:cNvPr id="3" name="Picture 2" descr="ki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6992"/>
            <a:ext cx="4283968" cy="3501008"/>
          </a:xfrm>
          <a:prstGeom prst="rect">
            <a:avLst/>
          </a:prstGeom>
        </p:spPr>
      </p:pic>
      <p:pic>
        <p:nvPicPr>
          <p:cNvPr id="4" name="Picture 3" descr="pos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0"/>
            <a:ext cx="4860032" cy="3356992"/>
          </a:xfrm>
          <a:prstGeom prst="rect">
            <a:avLst/>
          </a:prstGeom>
        </p:spPr>
      </p:pic>
      <p:pic>
        <p:nvPicPr>
          <p:cNvPr id="5" name="Picture 4" descr="perivo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3356992"/>
            <a:ext cx="4860032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/>
              <a:t>O GRADU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r>
              <a:rPr lang="hr-HR" sz="2800" dirty="0" smtClean="0"/>
              <a:t>Osijek je grad u istočnoj Hrvatskoj</a:t>
            </a:r>
          </a:p>
          <a:p>
            <a:r>
              <a:rPr lang="hr-HR" sz="2800" dirty="0" smtClean="0"/>
              <a:t>Smješten u ravnici na desnoj obali Drave</a:t>
            </a:r>
          </a:p>
          <a:p>
            <a:r>
              <a:rPr lang="hr-HR" sz="2800" dirty="0" smtClean="0"/>
              <a:t>Najveći grad u Slavoniji, a četvrti grad u RH</a:t>
            </a:r>
          </a:p>
          <a:p>
            <a:r>
              <a:rPr lang="hr-HR" sz="2800" dirty="0" smtClean="0"/>
              <a:t>Osječko-baranjska županija (ujedno i središte županije)</a:t>
            </a:r>
          </a:p>
          <a:p>
            <a:r>
              <a:rPr lang="hr-HR" sz="2800" dirty="0" smtClean="0"/>
              <a:t>Sjeverno od Osijeka nalazi se Park prirode-Kopački rit</a:t>
            </a:r>
          </a:p>
          <a:p>
            <a:r>
              <a:rPr lang="hr-HR" sz="2800" dirty="0" smtClean="0"/>
              <a:t>Broj stanovnika: 107.784</a:t>
            </a:r>
          </a:p>
          <a:p>
            <a:r>
              <a:rPr lang="hr-HR" sz="2800" dirty="0" smtClean="0"/>
              <a:t>Površina: 169 km²</a:t>
            </a:r>
          </a:p>
          <a:p>
            <a:r>
              <a:rPr lang="hr-HR" sz="2800" dirty="0" smtClean="0"/>
              <a:t>Zračna luka</a:t>
            </a:r>
          </a:p>
          <a:p>
            <a:endParaRPr lang="hr-HR" sz="2800" dirty="0" smtClean="0"/>
          </a:p>
          <a:p>
            <a:endParaRPr lang="hr-HR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16016" cy="3501008"/>
          </a:xfrm>
          <a:prstGeom prst="rect">
            <a:avLst/>
          </a:prstGeom>
        </p:spPr>
      </p:pic>
      <p:pic>
        <p:nvPicPr>
          <p:cNvPr id="3" name="Picture 2" descr="e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1009"/>
            <a:ext cx="4716016" cy="3356992"/>
          </a:xfrm>
          <a:prstGeom prst="rect">
            <a:avLst/>
          </a:prstGeom>
        </p:spPr>
      </p:pic>
      <p:pic>
        <p:nvPicPr>
          <p:cNvPr id="4" name="Picture 3" descr="um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268760"/>
            <a:ext cx="4427984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/>
              <a:t>TURIZAM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7"/>
          </a:xfrm>
        </p:spPr>
        <p:txBody>
          <a:bodyPr>
            <a:normAutofit/>
          </a:bodyPr>
          <a:lstStyle/>
          <a:p>
            <a:r>
              <a:rPr lang="hr-HR" sz="2800" dirty="0" smtClean="0"/>
              <a:t>Nositelj turizma-Osijek</a:t>
            </a:r>
          </a:p>
          <a:p>
            <a:r>
              <a:rPr lang="hr-HR" sz="2800" dirty="0" smtClean="0"/>
              <a:t>Park prirode Kopački rit na ušću Drave u Dunav je najznačajnije, najvrednije i najatraktivnije prirodno zaštićeno područje cijele istočne Hrvatske</a:t>
            </a:r>
          </a:p>
          <a:p>
            <a:r>
              <a:rPr lang="hr-HR" sz="2800" dirty="0" smtClean="0"/>
              <a:t>Najznačaniji sakrlani objekt-Crkva sv. Petra i Pavla</a:t>
            </a:r>
          </a:p>
          <a:p>
            <a:r>
              <a:rPr lang="hr-HR" sz="2800" dirty="0" smtClean="0"/>
              <a:t>U barkonoj Tvrđi održava se veliki kazališno-umjetnički festival-kraj lipnja i prva polovica srpnja, Dani vina, Dani piva, Ljetne noći, Festival cvijeća i mnogi drugi festivali </a:t>
            </a:r>
          </a:p>
          <a:p>
            <a:r>
              <a:rPr lang="hr-HR" sz="2800" dirty="0" smtClean="0"/>
              <a:t>Kulturni, seoski, eko, športski, lovni, lječilišni, avanturistički, znanstveni, vjerski, sakralni, tematski (obrazovanje) i etno turizam, kongresni, tranzitni</a:t>
            </a:r>
          </a:p>
          <a:p>
            <a:endParaRPr lang="hr-HR" sz="2800" dirty="0" smtClean="0"/>
          </a:p>
          <a:p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sijek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08104" cy="3861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osijek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0571" y="3095451"/>
            <a:ext cx="5533429" cy="3762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sijekz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92080" cy="4513684"/>
          </a:xfrm>
          <a:prstGeom prst="rect">
            <a:avLst/>
          </a:prstGeom>
        </p:spPr>
      </p:pic>
      <p:pic>
        <p:nvPicPr>
          <p:cNvPr id="5" name="Picture 4" descr="osijekz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1008"/>
            <a:ext cx="5292080" cy="3356992"/>
          </a:xfrm>
          <a:prstGeom prst="rect">
            <a:avLst/>
          </a:prstGeom>
        </p:spPr>
      </p:pic>
      <p:pic>
        <p:nvPicPr>
          <p:cNvPr id="6" name="Picture 5" descr="osijekd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0"/>
            <a:ext cx="4211960" cy="3573016"/>
          </a:xfrm>
          <a:prstGeom prst="rect">
            <a:avLst/>
          </a:prstGeom>
        </p:spPr>
      </p:pic>
      <p:pic>
        <p:nvPicPr>
          <p:cNvPr id="7" name="Picture 6" descr="osijekd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3501008"/>
            <a:ext cx="3851920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/>
              <a:t>NASELJA OSIJEKA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3"/>
          </a:xfrm>
        </p:spPr>
        <p:txBody>
          <a:bodyPr>
            <a:normAutofit/>
          </a:bodyPr>
          <a:lstStyle/>
          <a:p>
            <a:r>
              <a:rPr lang="hr-HR" sz="2800" dirty="0" smtClean="0"/>
              <a:t>Ima 11 naselja</a:t>
            </a:r>
          </a:p>
          <a:p>
            <a:r>
              <a:rPr lang="hr-HR" sz="2800" dirty="0" smtClean="0"/>
              <a:t>Brijest, Briješče, Josipovac, Klisa, Nemetin, Osijek, Podravlje, Sarvaš, Tenja, Tvrđavica i Višnjevac</a:t>
            </a:r>
            <a:endParaRPr lang="hr-HR" sz="2800" dirty="0"/>
          </a:p>
        </p:txBody>
      </p:sp>
      <p:pic>
        <p:nvPicPr>
          <p:cNvPr id="5" name="Picture 4" descr="visnjev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24944"/>
            <a:ext cx="4211960" cy="3168352"/>
          </a:xfrm>
          <a:prstGeom prst="rect">
            <a:avLst/>
          </a:prstGeom>
        </p:spPr>
      </p:pic>
      <p:pic>
        <p:nvPicPr>
          <p:cNvPr id="6" name="Picture 5" descr="brijes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852936"/>
            <a:ext cx="4932040" cy="324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6237312"/>
            <a:ext cx="113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Višnjevac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62373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Brijest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/>
              <a:t>GRADSKE ČETVRTI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39"/>
          </a:xfrm>
        </p:spPr>
        <p:txBody>
          <a:bodyPr>
            <a:normAutofit/>
          </a:bodyPr>
          <a:lstStyle/>
          <a:p>
            <a:r>
              <a:rPr lang="hr-HR" sz="2800" dirty="0" smtClean="0"/>
              <a:t>Čine ga 7 gradskih četvrti</a:t>
            </a:r>
          </a:p>
          <a:p>
            <a:r>
              <a:rPr lang="hr-HR" sz="2800" dirty="0" smtClean="0"/>
              <a:t>Tvrđa, Gornji grad, Donji grad, Novi grad, Industrijska četvrt, Retfala i Jug II.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TVRĐA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79"/>
          </a:xfrm>
        </p:spPr>
        <p:txBody>
          <a:bodyPr>
            <a:normAutofit/>
          </a:bodyPr>
          <a:lstStyle/>
          <a:p>
            <a:r>
              <a:rPr lang="pl-PL" sz="2800" dirty="0"/>
              <a:t>Tvrđa </a:t>
            </a:r>
            <a:r>
              <a:rPr lang="pl-PL" sz="2800" dirty="0" smtClean="0"/>
              <a:t>je </a:t>
            </a:r>
            <a:r>
              <a:rPr lang="pl-PL" sz="2800" dirty="0"/>
              <a:t>povijesna jezgra </a:t>
            </a:r>
            <a:r>
              <a:rPr lang="pl-PL" sz="2800" dirty="0" smtClean="0"/>
              <a:t>Osijeka</a:t>
            </a:r>
          </a:p>
          <a:p>
            <a:r>
              <a:rPr lang="pl-PL" sz="2800" dirty="0" smtClean="0"/>
              <a:t>Nastala u 18. stoljeću</a:t>
            </a:r>
          </a:p>
          <a:p>
            <a:r>
              <a:rPr lang="pl-PL" sz="2800" dirty="0" smtClean="0"/>
              <a:t>Barokni grad-tvrđava</a:t>
            </a:r>
          </a:p>
          <a:p>
            <a:r>
              <a:rPr lang="pl-PL" sz="2800" dirty="0" smtClean="0"/>
              <a:t>Središnji trg u Tvrđi je Trg sv. Trojstva, koji se ističe po baroknim zgradama-</a:t>
            </a:r>
            <a:r>
              <a:rPr lang="hr-HR" sz="2800" dirty="0" smtClean="0"/>
              <a:t>Jedan od najstarijih osječkih trgova</a:t>
            </a:r>
          </a:p>
          <a:p>
            <a:r>
              <a:rPr lang="hr-HR" sz="2800" dirty="0" smtClean="0"/>
              <a:t>Nastao početkom 18. stoljeća</a:t>
            </a:r>
          </a:p>
          <a:p>
            <a:r>
              <a:rPr lang="hr-HR" sz="2800" dirty="0" smtClean="0"/>
              <a:t>Najstariji naziv trga je bio Vinski trg, zbog toga što se dopremalo vino iz Baranje</a:t>
            </a:r>
          </a:p>
          <a:p>
            <a:r>
              <a:rPr lang="pl-PL" sz="2800" dirty="0" smtClean="0"/>
              <a:t>S lijeve strane Trga nalazi se zgrada Glavne straže-danas Muzej Slavonije</a:t>
            </a:r>
          </a:p>
          <a:p>
            <a:r>
              <a:rPr lang="pl-PL" sz="2800" dirty="0" smtClean="0"/>
              <a:t>Sredinom Trga uzdiže se Kužni pil-spomenik</a:t>
            </a:r>
          </a:p>
          <a:p>
            <a:r>
              <a:rPr lang="pl-PL" sz="2800" dirty="0" smtClean="0"/>
              <a:t>Crkva sv. Mihovila i franjevača crkva</a:t>
            </a:r>
          </a:p>
          <a:p>
            <a:endParaRPr lang="pl-PL" sz="2800" dirty="0" smtClean="0"/>
          </a:p>
          <a:p>
            <a:endParaRPr lang="pl-P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vd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245346"/>
          </a:xfrm>
          <a:prstGeom prst="rect">
            <a:avLst/>
          </a:prstGeom>
        </p:spPr>
      </p:pic>
      <p:pic>
        <p:nvPicPr>
          <p:cNvPr id="5" name="Picture 4" descr="tvrd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12976"/>
            <a:ext cx="4572000" cy="3645024"/>
          </a:xfrm>
          <a:prstGeom prst="rect">
            <a:avLst/>
          </a:prstGeom>
        </p:spPr>
      </p:pic>
      <p:pic>
        <p:nvPicPr>
          <p:cNvPr id="7" name="Picture 6" descr="tvr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spc="300" dirty="0"/>
          </a:p>
        </p:txBody>
      </p:sp>
      <p:pic>
        <p:nvPicPr>
          <p:cNvPr id="9" name="Picture 8" descr="p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60032" cy="3501008"/>
          </a:xfrm>
          <a:prstGeom prst="rect">
            <a:avLst/>
          </a:prstGeom>
        </p:spPr>
      </p:pic>
      <p:pic>
        <p:nvPicPr>
          <p:cNvPr id="10" name="Picture 9" descr="mihov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6992"/>
            <a:ext cx="4914602" cy="3501008"/>
          </a:xfrm>
          <a:prstGeom prst="rect">
            <a:avLst/>
          </a:prstGeom>
        </p:spPr>
      </p:pic>
      <p:pic>
        <p:nvPicPr>
          <p:cNvPr id="11" name="Picture 10" descr="muze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0"/>
            <a:ext cx="43559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/>
              <a:t>GORNJI GRAD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39"/>
          </a:xfrm>
        </p:spPr>
        <p:txBody>
          <a:bodyPr>
            <a:normAutofit/>
          </a:bodyPr>
          <a:lstStyle/>
          <a:p>
            <a:r>
              <a:rPr lang="hr-HR" sz="2800" dirty="0" smtClean="0"/>
              <a:t>Urbano središte Osijeka</a:t>
            </a:r>
          </a:p>
          <a:p>
            <a:r>
              <a:rPr lang="hr-HR" sz="2800" dirty="0" smtClean="0"/>
              <a:t>Glavni gradski trg trokutnog oblika- Trg Ante Starčevića</a:t>
            </a:r>
            <a:r>
              <a:rPr lang="vi-VN" dirty="0" smtClean="0"/>
              <a:t>. </a:t>
            </a:r>
            <a:endParaRPr lang="hr-HR" dirty="0" smtClean="0"/>
          </a:p>
          <a:p>
            <a:r>
              <a:rPr lang="hr-HR" sz="2800" dirty="0" smtClean="0"/>
              <a:t>Najistaknutija građevina je crkva sv. Petra i Pavla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24944"/>
            <a:ext cx="4788024" cy="3933056"/>
          </a:xfrm>
          <a:prstGeom prst="rect">
            <a:avLst/>
          </a:prstGeom>
        </p:spPr>
      </p:pic>
      <p:pic>
        <p:nvPicPr>
          <p:cNvPr id="5" name="Picture 4" descr="crkvag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924944"/>
            <a:ext cx="4716016" cy="393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432</Words>
  <Application>Microsoft Office PowerPoint</Application>
  <PresentationFormat>On-screen Show (4:3)</PresentationFormat>
  <Paragraphs>64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Bradley Hand ITC</vt:lpstr>
      <vt:lpstr>Calibri</vt:lpstr>
      <vt:lpstr>Segoe Script</vt:lpstr>
      <vt:lpstr>Custom Design</vt:lpstr>
      <vt:lpstr>OSIJEK</vt:lpstr>
      <vt:lpstr>O GRADU</vt:lpstr>
      <vt:lpstr>PowerPoint Presentation</vt:lpstr>
      <vt:lpstr>NASELJA OSIJEKA</vt:lpstr>
      <vt:lpstr>GRADSKE ČETVRTI</vt:lpstr>
      <vt:lpstr>TVRĐA</vt:lpstr>
      <vt:lpstr>PowerPoint Presentation</vt:lpstr>
      <vt:lpstr>PowerPoint Presentation</vt:lpstr>
      <vt:lpstr>GORNJI GRAD</vt:lpstr>
      <vt:lpstr>DONJI GRAD</vt:lpstr>
      <vt:lpstr>NOVI GRAD</vt:lpstr>
      <vt:lpstr>RETFALA</vt:lpstr>
      <vt:lpstr>JUG II</vt:lpstr>
      <vt:lpstr>INDUSTRIJA</vt:lpstr>
      <vt:lpstr>ZNAMENITOSTI</vt:lpstr>
      <vt:lpstr>PowerPoint Presentation</vt:lpstr>
      <vt:lpstr>PowerPoint Presentation</vt:lpstr>
      <vt:lpstr>KULTURA</vt:lpstr>
      <vt:lpstr>PowerPoint Presentation</vt:lpstr>
      <vt:lpstr>PowerPoint Presentation</vt:lpstr>
      <vt:lpstr>TURIZAM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OSIJEK</dc:title>
  <dc:creator>User</dc:creator>
  <cp:lastModifiedBy>Topalusic</cp:lastModifiedBy>
  <cp:revision>31</cp:revision>
  <dcterms:created xsi:type="dcterms:W3CDTF">2017-05-23T19:44:13Z</dcterms:created>
  <dcterms:modified xsi:type="dcterms:W3CDTF">2017-06-06T19:27:00Z</dcterms:modified>
</cp:coreProperties>
</file>