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4" r:id="rId4"/>
    <p:sldId id="258" r:id="rId5"/>
    <p:sldId id="260" r:id="rId6"/>
    <p:sldId id="259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74" autoAdjust="0"/>
    <p:restoredTop sz="94660"/>
  </p:normalViewPr>
  <p:slideViewPr>
    <p:cSldViewPr>
      <p:cViewPr varScale="1">
        <p:scale>
          <a:sx n="110" d="100"/>
          <a:sy n="110" d="100"/>
        </p:scale>
        <p:origin x="17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EB1D1-2FED-48A1-B56E-F328C049216F}" type="datetimeFigureOut">
              <a:rPr lang="hr-HR" smtClean="0"/>
              <a:t>6.6.2017.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C7816-C600-4553-B3C4-ABD9134DBE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0985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D4D1-5E01-4E73-92D0-15FD5931FA46}" type="datetimeFigureOut">
              <a:rPr lang="hr-HR" smtClean="0"/>
              <a:t>6.6.2017.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2B75-F918-4377-BFA3-1923D12FF4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7646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D4D1-5E01-4E73-92D0-15FD5931FA46}" type="datetimeFigureOut">
              <a:rPr lang="hr-HR" smtClean="0"/>
              <a:t>6.6.2017.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2B75-F918-4377-BFA3-1923D12FF4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8784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D4D1-5E01-4E73-92D0-15FD5931FA46}" type="datetimeFigureOut">
              <a:rPr lang="hr-HR" smtClean="0"/>
              <a:t>6.6.2017.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2B75-F918-4377-BFA3-1923D12FF4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982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D4D1-5E01-4E73-92D0-15FD5931FA46}" type="datetimeFigureOut">
              <a:rPr lang="hr-HR" smtClean="0"/>
              <a:t>6.6.2017.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2B75-F918-4377-BFA3-1923D12FF4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7371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D4D1-5E01-4E73-92D0-15FD5931FA46}" type="datetimeFigureOut">
              <a:rPr lang="hr-HR" smtClean="0"/>
              <a:t>6.6.2017.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2B75-F918-4377-BFA3-1923D12FF4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5078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D4D1-5E01-4E73-92D0-15FD5931FA46}" type="datetimeFigureOut">
              <a:rPr lang="hr-HR" smtClean="0"/>
              <a:t>6.6.2017.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2B75-F918-4377-BFA3-1923D12FF4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7662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D4D1-5E01-4E73-92D0-15FD5931FA46}" type="datetimeFigureOut">
              <a:rPr lang="hr-HR" smtClean="0"/>
              <a:t>6.6.2017.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2B75-F918-4377-BFA3-1923D12FF4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5391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D4D1-5E01-4E73-92D0-15FD5931FA46}" type="datetimeFigureOut">
              <a:rPr lang="hr-HR" smtClean="0"/>
              <a:t>6.6.2017.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2B75-F918-4377-BFA3-1923D12FF4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6273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D4D1-5E01-4E73-92D0-15FD5931FA46}" type="datetimeFigureOut">
              <a:rPr lang="hr-HR" smtClean="0"/>
              <a:t>6.6.2017.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2B75-F918-4377-BFA3-1923D12FF4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440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D4D1-5E01-4E73-92D0-15FD5931FA46}" type="datetimeFigureOut">
              <a:rPr lang="hr-HR" smtClean="0"/>
              <a:t>6.6.2017.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2B75-F918-4377-BFA3-1923D12FF4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575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D4D1-5E01-4E73-92D0-15FD5931FA46}" type="datetimeFigureOut">
              <a:rPr lang="hr-HR" smtClean="0"/>
              <a:t>6.6.2017.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2B75-F918-4377-BFA3-1923D12FF4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6980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6D4D1-5E01-4E73-92D0-15FD5931FA46}" type="datetimeFigureOut">
              <a:rPr lang="hr-HR" smtClean="0"/>
              <a:t>6.6.2017.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82B75-F918-4377-BFA3-1923D12FF4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888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7388" y="-908050"/>
            <a:ext cx="13058776" cy="868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-264108"/>
            <a:ext cx="7772400" cy="1470025"/>
          </a:xfrm>
        </p:spPr>
        <p:txBody>
          <a:bodyPr>
            <a:normAutofit/>
          </a:bodyPr>
          <a:lstStyle/>
          <a:p>
            <a:r>
              <a:rPr lang="hr-HR" sz="6600" dirty="0" smtClean="0"/>
              <a:t>OSIJEK</a:t>
            </a:r>
            <a:endParaRPr lang="hr-HR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7784" y="5921896"/>
            <a:ext cx="6400800" cy="910952"/>
          </a:xfrm>
        </p:spPr>
        <p:txBody>
          <a:bodyPr>
            <a:normAutofit/>
          </a:bodyPr>
          <a:lstStyle/>
          <a:p>
            <a:pPr algn="r"/>
            <a:r>
              <a:rPr lang="hr-HR" sz="2400" dirty="0" smtClean="0">
                <a:solidFill>
                  <a:schemeClr val="tx1"/>
                </a:solidFill>
              </a:rPr>
              <a:t>Napravila: Antonija Tominac 8.b</a:t>
            </a:r>
            <a:endParaRPr lang="hr-HR" sz="24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Antonija\Desktop\Zastava_Osječko-baranjske_županij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29399"/>
            <a:ext cx="8108951" cy="398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ntonija\Desktop\120px-Osijek_(grb)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1430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ntonija\Desktop\120px-Osijek_(grb)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538" y="116632"/>
            <a:ext cx="11430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59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ntonija\Desktop\croatia_slavonija_osijek_zimska_lu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8431" y="-196366"/>
            <a:ext cx="11219145" cy="791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2835349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5400" dirty="0" smtClean="0"/>
              <a:t>HVALA NA PAŽNJI!</a:t>
            </a:r>
            <a:endParaRPr lang="hr-HR" sz="5400" dirty="0"/>
          </a:p>
        </p:txBody>
      </p:sp>
    </p:spTree>
    <p:extLst>
      <p:ext uri="{BB962C8B-B14F-4D97-AF65-F5344CB8AC3E}">
        <p14:creationId xmlns:p14="http://schemas.microsoft.com/office/powerpoint/2010/main" val="403994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ntonija\Desktop\sun-between-clouds_1204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-1071357"/>
            <a:ext cx="13056946" cy="867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hr-HR" sz="2800" dirty="0" smtClean="0"/>
              <a:t>Nalazi se na istoku Hrvatske, s desne strane Drave</a:t>
            </a:r>
          </a:p>
          <a:p>
            <a:r>
              <a:rPr lang="hr-HR" sz="2800" dirty="0" smtClean="0"/>
              <a:t>Četvrti po veličini grad u HR</a:t>
            </a:r>
          </a:p>
          <a:p>
            <a:r>
              <a:rPr lang="hr-HR" sz="2800" dirty="0" smtClean="0"/>
              <a:t>Sjedište Osječko-baranjske županije</a:t>
            </a:r>
          </a:p>
          <a:p>
            <a:r>
              <a:rPr lang="hr-HR" sz="2800" dirty="0" smtClean="0"/>
              <a:t>Gradonačelnik: Ivica Vrkić</a:t>
            </a:r>
          </a:p>
          <a:p>
            <a:r>
              <a:rPr lang="hr-HR" sz="2800" dirty="0"/>
              <a:t>Stanovništvo:108.048(90% Hrvati,6% Srbi te Mađari,Nijemci</a:t>
            </a:r>
            <a:r>
              <a:rPr lang="hr-HR" sz="2800" dirty="0" smtClean="0"/>
              <a:t>...)</a:t>
            </a:r>
            <a:endParaRPr lang="hr-HR" sz="2800" dirty="0"/>
          </a:p>
          <a:p>
            <a:r>
              <a:rPr lang="hr-HR" sz="2800" dirty="0" smtClean="0"/>
              <a:t>Nalazi se na međunarodnom prometnom koridoru Budimpešta-Sarajevo-Ploče</a:t>
            </a:r>
          </a:p>
          <a:p>
            <a:r>
              <a:rPr lang="hr-HR" sz="2800" dirty="0" smtClean="0"/>
              <a:t>Osijek je jedini hrv. grad osim Zagreba u kojem se može putovati tramvajem</a:t>
            </a:r>
          </a:p>
          <a:p>
            <a:r>
              <a:rPr lang="hr-HR" sz="2800" dirty="0" smtClean="0"/>
              <a:t>Najveće kulturno središte Slavonije i Baranje</a:t>
            </a:r>
          </a:p>
          <a:p>
            <a:r>
              <a:rPr lang="hr-HR" sz="2800" dirty="0" smtClean="0"/>
              <a:t>Muzej Slavonije,Državni arhiv u Osijeku,Galerija likovnih umjetnosti,Konjička vojarna</a:t>
            </a:r>
          </a:p>
          <a:p>
            <a:r>
              <a:rPr lang="hr-HR" sz="2800" dirty="0" smtClean="0"/>
              <a:t>Urban fest Osijek,Dječji glazbeni festival Zeko</a:t>
            </a:r>
          </a:p>
          <a:p>
            <a:r>
              <a:rPr lang="hr-HR" sz="2800" dirty="0" smtClean="0"/>
              <a:t>Glas Slavonije,Dvorana Gradski vrt</a:t>
            </a:r>
          </a:p>
          <a:p>
            <a:endParaRPr lang="hr-HR" sz="2800" dirty="0" smtClean="0"/>
          </a:p>
        </p:txBody>
      </p:sp>
      <p:pic>
        <p:nvPicPr>
          <p:cNvPr id="1026" name="Picture 2" descr="C:\Users\Antonija\Desktop\muzej_slavonij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" y="0"/>
            <a:ext cx="508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ntonija\Desktop\drzavni arhiv u osijek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6632"/>
            <a:ext cx="5779919" cy="228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ntonija\Desktop\15_7_2014_muzej_likovnih_umjetnost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767" y="116632"/>
            <a:ext cx="5763587" cy="379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ntonija\Desktop\zid_tvrđa_kibe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133" y="2262166"/>
            <a:ext cx="5409331" cy="330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ntonija\Desktop\urban fes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33" y="2996952"/>
            <a:ext cx="4179867" cy="196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ntonija\Desktop\DJECJI-GLAZBENI-FESTIVAL-ZEKO-2012_image_galleri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116"/>
            <a:ext cx="7143750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ntonija\Desktop\download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92409"/>
            <a:ext cx="3861320" cy="486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ntonija\Desktop\330px-Dvorana_gradski_vrt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62166"/>
            <a:ext cx="4991621" cy="375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75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7388" y="-908050"/>
            <a:ext cx="13058776" cy="868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79296" cy="864096"/>
          </a:xfrm>
        </p:spPr>
        <p:txBody>
          <a:bodyPr>
            <a:normAutofit/>
          </a:bodyPr>
          <a:lstStyle/>
          <a:p>
            <a:pPr algn="l"/>
            <a:r>
              <a:rPr lang="hr-HR" dirty="0" smtClean="0"/>
              <a:t> NP Kopači rit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66" y="908720"/>
            <a:ext cx="9113734" cy="5949280"/>
          </a:xfrm>
        </p:spPr>
        <p:txBody>
          <a:bodyPr>
            <a:normAutofit/>
          </a:bodyPr>
          <a:lstStyle/>
          <a:p>
            <a:r>
              <a:rPr lang="hr-HR" sz="2800" dirty="0" smtClean="0"/>
              <a:t>Najstariji park prirode u Hrvatskoj</a:t>
            </a:r>
          </a:p>
          <a:p>
            <a:r>
              <a:rPr lang="hr-HR" sz="2800" dirty="0" smtClean="0"/>
              <a:t>U njemu se svake godine gnijezdi oko 140 vrsta ptica</a:t>
            </a:r>
          </a:p>
          <a:p>
            <a:r>
              <a:rPr lang="hr-HR" sz="2800" dirty="0" smtClean="0"/>
              <a:t>Dobilo je ime po susjednom selu Kopački rit</a:t>
            </a:r>
          </a:p>
          <a:p>
            <a:r>
              <a:rPr lang="hr-HR" sz="2800" dirty="0" smtClean="0"/>
              <a:t>Tijekom Domovinskog rata dio parka je miniran, mine je jako teško iskopati zato što su u močvarnom mulju</a:t>
            </a:r>
          </a:p>
          <a:p>
            <a:r>
              <a:rPr lang="hr-HR" sz="2800" dirty="0" smtClean="0"/>
              <a:t>Park je godišnje poplavljen 99 dana</a:t>
            </a:r>
          </a:p>
          <a:p>
            <a:endParaRPr lang="hr-HR" sz="2800" dirty="0" smtClean="0"/>
          </a:p>
          <a:p>
            <a:endParaRPr lang="hr-HR" sz="2800" dirty="0"/>
          </a:p>
        </p:txBody>
      </p:sp>
      <p:pic>
        <p:nvPicPr>
          <p:cNvPr id="3075" name="Picture 3" descr="C:\Users\Antonija\Desktop\photo-00000009-20130814-1623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66688"/>
            <a:ext cx="762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ntonija\Desktop\6tyu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5715000" cy="429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ntonija\Desktop\375px-Kopacki_rit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801688"/>
            <a:ext cx="47625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00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7388" y="-908050"/>
            <a:ext cx="13058776" cy="868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90364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/>
              <a:t>PODJELA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r-HR" sz="2800" dirty="0" smtClean="0"/>
              <a:t>Grad se dijeli na 11 naselja: Brijest,Briješće,Josipovac, Klisa,Nemetin,Osijek,Podravlje,Sarvaš,Tenja,Tvrđevica, Višnjevac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r-HR" sz="2800" dirty="0" smtClean="0"/>
              <a:t>Te ga čine 7 gradskih četvrti:Tvrđa,Gornji grad,Donji grad, Novi grad,Industrijska četvrt,Retfala,Jug II</a:t>
            </a:r>
            <a:endParaRPr lang="hr-HR" sz="2800" dirty="0"/>
          </a:p>
        </p:txBody>
      </p:sp>
      <p:pic>
        <p:nvPicPr>
          <p:cNvPr id="1026" name="Picture 2" descr="C:\Users\Antonija\Desktop\brij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71370"/>
            <a:ext cx="3846959" cy="28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318612"/>
            <a:ext cx="3846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Crkva mučeništva Sv. Ivana Krstitelja</a:t>
            </a:r>
            <a:endParaRPr lang="hr-HR" dirty="0"/>
          </a:p>
        </p:txBody>
      </p:sp>
      <p:sp>
        <p:nvSpPr>
          <p:cNvPr id="3" name="TextBox 2"/>
          <p:cNvSpPr txBox="1"/>
          <p:nvPr/>
        </p:nvSpPr>
        <p:spPr>
          <a:xfrm>
            <a:off x="3846959" y="2839844"/>
            <a:ext cx="504552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VIŠNJEVAC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r-HR" sz="2800" dirty="0" smtClean="0"/>
              <a:t>Grofovska obitelj Pejačević (početak 20.st.)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r-HR" sz="2800" dirty="0" smtClean="0"/>
              <a:t>Adolfov dvor, Adolfovac(1948)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r-HR" sz="2800" dirty="0" smtClean="0"/>
              <a:t>Damir Lončar i Miroslav Škoro</a:t>
            </a:r>
          </a:p>
          <a:p>
            <a:pPr marL="457200" indent="-457200">
              <a:buFont typeface="Arial" pitchFamily="34" charset="0"/>
              <a:buChar char="•"/>
            </a:pPr>
            <a:endParaRPr lang="hr-HR" sz="2800" dirty="0" smtClean="0"/>
          </a:p>
        </p:txBody>
      </p:sp>
      <p:pic>
        <p:nvPicPr>
          <p:cNvPr id="4" name="Picture 2" descr="C:\Users\Antonija\Desktop\downl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608" y="532516"/>
            <a:ext cx="4928872" cy="246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ntonija\Desktop\damir lonca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64904"/>
            <a:ext cx="2616844" cy="393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800767"/>
            <a:ext cx="3739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/>
              <a:t>NASELJA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36487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7388" y="-908050"/>
            <a:ext cx="13058776" cy="868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974"/>
            <a:ext cx="44999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NEMETIN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r-HR" sz="2800" dirty="0" smtClean="0"/>
              <a:t>Luka Tranzit Osijek(1956.)-najveća riječna luka u HR, eksplotacija prirodnog pijeska</a:t>
            </a:r>
            <a:endParaRPr lang="hr-HR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644008" y="116632"/>
            <a:ext cx="432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PODRAVLJE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r-HR" sz="2800" dirty="0" smtClean="0"/>
              <a:t>Lijeva obala Drave</a:t>
            </a:r>
            <a:endParaRPr lang="hr-HR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707904" y="1373579"/>
            <a:ext cx="54360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SARVAŠ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r-HR" sz="2800" dirty="0" smtClean="0"/>
              <a:t>Nalazište Vučedolske kul.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r-HR" sz="2800" dirty="0" smtClean="0"/>
              <a:t>1279. naseljeno plemičkim obiteljima(Lacković,Herceg, Korođ,Berislavić),zatim Njemcima i tek 1944/1945 Hrvatima</a:t>
            </a:r>
            <a:endParaRPr lang="hr-HR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564904"/>
            <a:ext cx="370790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TENJA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r-HR" sz="2800" dirty="0" smtClean="0"/>
              <a:t>Ime navodno potiće od riječi </a:t>
            </a:r>
            <a:r>
              <a:rPr lang="hr-HR" sz="2800" i="1" dirty="0" smtClean="0"/>
              <a:t>tehén(krava, mađ.)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r-HR" sz="2800" dirty="0" smtClean="0"/>
              <a:t>Masovna grobnica Betin dvor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r-HR" sz="2800" dirty="0" smtClean="0"/>
              <a:t>Boćarski klub Tenja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r-HR" sz="2800" dirty="0" smtClean="0"/>
              <a:t>Crkva Sv. Nikole</a:t>
            </a:r>
          </a:p>
          <a:p>
            <a:pPr marL="457200" indent="-457200">
              <a:buFont typeface="Arial" pitchFamily="34" charset="0"/>
              <a:buChar char="•"/>
            </a:pPr>
            <a:endParaRPr lang="hr-HR" sz="2800" i="1" dirty="0" smtClean="0"/>
          </a:p>
          <a:p>
            <a:endParaRPr lang="hr-HR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053426" y="4598938"/>
            <a:ext cx="47525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TVRĐAVICA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r-HR" sz="2800" dirty="0" smtClean="0"/>
              <a:t>Lijeva obala Drave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r-HR" sz="2800" dirty="0" smtClean="0"/>
              <a:t>Zoo vrt Osijek(1955.)</a:t>
            </a:r>
            <a:endParaRPr lang="hr-HR" sz="2800" dirty="0"/>
          </a:p>
        </p:txBody>
      </p:sp>
      <p:pic>
        <p:nvPicPr>
          <p:cNvPr id="2050" name="Picture 2" descr="C:\Users\Antonija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14" y="-77796"/>
            <a:ext cx="3445396" cy="258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ntonija\Desktop\vuceso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1191440"/>
            <a:ext cx="3249317" cy="335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ntonija\Desktop\Tenja-crkva svNiko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4551" y="3045059"/>
            <a:ext cx="3898361" cy="292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ntonija\Desktop\20_9_2014_zoo_vr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54" y="2023656"/>
            <a:ext cx="5640698" cy="376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ntonija\Desktop\lav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790" y="3045059"/>
            <a:ext cx="4715875" cy="353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ntonija\Desktop\podravlj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646" y="608397"/>
            <a:ext cx="5870723" cy="440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06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7388" y="-908050"/>
            <a:ext cx="13058776" cy="868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974"/>
            <a:ext cx="9180512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JOSIPOVAC(JOSEFDORF)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r-HR" sz="2800" dirty="0" smtClean="0"/>
              <a:t>Arheološka nalazišta:Selište(lasinjska kul.) i Verušed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r-HR" sz="2800" dirty="0" smtClean="0"/>
              <a:t>Osnovan 1786. i nastanjen od Njemaca, oni odlaze krajem Drugog svjetskog rata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r-HR" sz="2800" dirty="0" smtClean="0"/>
              <a:t>NK Radnik Josipovac, Boćarski klub Sveti Luka</a:t>
            </a:r>
          </a:p>
          <a:p>
            <a:endParaRPr lang="hr-HR" sz="2800" dirty="0"/>
          </a:p>
          <a:p>
            <a:r>
              <a:rPr lang="hr-HR" sz="3200" dirty="0" smtClean="0"/>
              <a:t>KLISA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r-HR" sz="3200" dirty="0" smtClean="0"/>
              <a:t>U početku je pripadala općini Vukovar(1991.)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r-HR" sz="3200" dirty="0" smtClean="0"/>
              <a:t>U njoj se nalazi Zračna luka Osijek- 23.11.1978. počinje gradnja,a završava 31.5.1980.,koštala je 380 mil. dinara,tijekom Domovinskog rata je opljačkana i uništena,a zamjenila ju je Poslovno-športska luka Čepin, obnovljena 2001. ali je tek 2013. počela s potpunim radom</a:t>
            </a:r>
            <a:endParaRPr lang="hr-HR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hr-HR" sz="2800" dirty="0"/>
          </a:p>
        </p:txBody>
      </p:sp>
      <p:pic>
        <p:nvPicPr>
          <p:cNvPr id="3074" name="Picture 2" descr="C:\Users\Antonija\Desktop\lasinjska kultu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74"/>
            <a:ext cx="4334768" cy="327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ntonija\Desktop\bocanj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280" y="188640"/>
            <a:ext cx="5599409" cy="376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ntonija\Desktop\70399394635721a83dce0e270e44c0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488" y="2873375"/>
            <a:ext cx="6896101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0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7388" y="-908050"/>
            <a:ext cx="13058776" cy="868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4644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/>
              <a:t>GRADSKE ČETVRTI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880" y="700580"/>
            <a:ext cx="912912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TVRĐA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r-HR" sz="2800" dirty="0" smtClean="0"/>
              <a:t>Barokni grad-tvrđava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r-HR" sz="2800" dirty="0" smtClean="0"/>
              <a:t>Trg Sv.Trojstva- prvo se zvao Vinski trg zato što se svake subote i srijede prodavalo vino vojnicima i gostioničarima,a zatim je udovica generala Petraša podigla kip Sv. Trojstva kako bi zaštitili grad od kuge, ali sve do 1992. današnji naziv nije priznan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r-HR" sz="2800" dirty="0" smtClean="0"/>
              <a:t>Tvrđa je imala četvora vrata: Vodena,Carska,Nova i Valpovačka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r-HR" sz="2800" dirty="0" smtClean="0"/>
              <a:t>Danas su ostala samo Vodena na kojima je spomen-ploča graditelju Johannu Stephanu von Beckersu, čije je tijelo navodno zazidano s vanjske strane bedema</a:t>
            </a:r>
          </a:p>
          <a:p>
            <a:pPr marL="457200" indent="-457200">
              <a:buFont typeface="Arial" pitchFamily="34" charset="0"/>
              <a:buChar char="•"/>
            </a:pPr>
            <a:endParaRPr lang="hr-HR" sz="2800" dirty="0"/>
          </a:p>
        </p:txBody>
      </p:sp>
      <p:pic>
        <p:nvPicPr>
          <p:cNvPr id="2054" name="Picture 6" descr="C:\Users\Antonija\Desktop\osijek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0" y="0"/>
            <a:ext cx="6502400" cy="433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ntonija\Desktop\PXL_121003_7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3943"/>
            <a:ext cx="7620001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ntonija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5676"/>
            <a:ext cx="5715198" cy="428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85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7388" y="-908050"/>
            <a:ext cx="13058776" cy="868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8758"/>
            <a:ext cx="59401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GORNJI GRAD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r-HR" sz="2800" dirty="0" smtClean="0"/>
              <a:t>Nalazi se u samom središtu Osijeka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r-HR" sz="2800" dirty="0" smtClean="0"/>
              <a:t>Pješački most- 1981.,Most mladosti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r-HR" sz="2800" dirty="0" smtClean="0"/>
              <a:t>Osječka katedrala Sv. Petra i Pavla- građena je 1894.-1900., izgradio ju je Franz Lagenberg,bombardirana je više od 100 puta tijekom rata,ali su se u njoj i dalje održavale mise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r-HR" sz="2800" dirty="0" smtClean="0"/>
              <a:t>HNK Osijek- 1866.</a:t>
            </a:r>
            <a:endParaRPr lang="hr-HR" sz="2800" dirty="0"/>
          </a:p>
        </p:txBody>
      </p:sp>
      <p:pic>
        <p:nvPicPr>
          <p:cNvPr id="1026" name="Picture 2" descr="C:\Users\Antonija\Desktop\600px-OS-Most-na-drav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-32071"/>
            <a:ext cx="8722053" cy="302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ntonija\Desktop\375px-Osijek,_Županijska,_chrám_(celý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4202" y="-531440"/>
            <a:ext cx="4116082" cy="634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ntonija\Desktop\HNK_Osije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406" y="-50809"/>
            <a:ext cx="6438963" cy="482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1880" y="4422143"/>
            <a:ext cx="6120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DONJI GRAD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r-HR" sz="2800" dirty="0" smtClean="0"/>
              <a:t>Župa Preslavnog Imena Marijina</a:t>
            </a:r>
            <a:endParaRPr lang="hr-HR" sz="2800" dirty="0"/>
          </a:p>
        </p:txBody>
      </p:sp>
      <p:pic>
        <p:nvPicPr>
          <p:cNvPr id="1029" name="Picture 5" descr="C:\Users\Antonija\Desktop\crkva Preslavnog Imena Marijin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511" y="332656"/>
            <a:ext cx="475252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ntonija\Desktop\86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75" y="2640687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78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7388" y="-908050"/>
            <a:ext cx="13058776" cy="868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6990" y="14989"/>
            <a:ext cx="37869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NOVI GRAD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r-HR" sz="2800" dirty="0" smtClean="0"/>
              <a:t>Župa Ćirila i Metoda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hr-HR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635896" y="404664"/>
            <a:ext cx="55081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RETFALA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r-HR" sz="2800" dirty="0" smtClean="0"/>
              <a:t>Izvorno ime Petrus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r-HR" sz="2800" dirty="0" smtClean="0"/>
              <a:t>Selo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r-HR" sz="2800" dirty="0" smtClean="0"/>
              <a:t>Obitelj Pejačević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r-HR" sz="2800" dirty="0" smtClean="0"/>
              <a:t>1947. postaje osječkim naseljem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r-HR" sz="2800" dirty="0" smtClean="0"/>
              <a:t>Dvorac Pejačević- grof Sigismund Pejačević,1801.</a:t>
            </a:r>
            <a:endParaRPr lang="hr-HR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283968" y="4581128"/>
            <a:ext cx="3426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JUG II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r-HR" sz="2800" dirty="0" smtClean="0"/>
              <a:t>Župa Sv. obitelji</a:t>
            </a:r>
            <a:endParaRPr lang="hr-HR" sz="2800" dirty="0"/>
          </a:p>
        </p:txBody>
      </p:sp>
      <p:pic>
        <p:nvPicPr>
          <p:cNvPr id="2051" name="Picture 3" descr="C:\Users\Antonija\Desktop\1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163" y="-99392"/>
            <a:ext cx="3912059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ntonija\Desktop\downl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632"/>
            <a:ext cx="4587252" cy="343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ntonija\Desktop\mauzolej_obitelji_pejacevic_120129703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13" y="91498"/>
            <a:ext cx="5737672" cy="413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ntonija\Desktop\4220523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25" y="2276872"/>
            <a:ext cx="6502400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ntonija\Desktop\POSJET-GC-INDUSTRIJSKA-CETVRT_image_galleri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988" y="22225"/>
            <a:ext cx="7143751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81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508</Words>
  <Application>Microsoft Office PowerPoint</Application>
  <PresentationFormat>On-screen Show (4:3)</PresentationFormat>
  <Paragraphs>75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OSIJEK</vt:lpstr>
      <vt:lpstr>PowerPoint Presentation</vt:lpstr>
      <vt:lpstr> NP Kopači rit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OSIJEK</dc:title>
  <dc:creator>Antonija</dc:creator>
  <cp:lastModifiedBy>Topalusic</cp:lastModifiedBy>
  <cp:revision>26</cp:revision>
  <dcterms:created xsi:type="dcterms:W3CDTF">2017-05-20T15:46:21Z</dcterms:created>
  <dcterms:modified xsi:type="dcterms:W3CDTF">2017-06-06T19:29:27Z</dcterms:modified>
</cp:coreProperties>
</file>