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8" r:id="rId12"/>
    <p:sldId id="265" r:id="rId13"/>
    <p:sldId id="26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0195-798A-41E5-92E5-9DB9039A6EDF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9A56-B963-4BFB-90F9-30078C5852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858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0195-798A-41E5-92E5-9DB9039A6EDF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9A56-B963-4BFB-90F9-30078C5852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01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0195-798A-41E5-92E5-9DB9039A6EDF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9A56-B963-4BFB-90F9-30078C5852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4921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0195-798A-41E5-92E5-9DB9039A6EDF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9A56-B963-4BFB-90F9-30078C585247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7991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0195-798A-41E5-92E5-9DB9039A6EDF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9A56-B963-4BFB-90F9-30078C5852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5321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0195-798A-41E5-92E5-9DB9039A6EDF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9A56-B963-4BFB-90F9-30078C5852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9443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0195-798A-41E5-92E5-9DB9039A6EDF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9A56-B963-4BFB-90F9-30078C5852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8441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0195-798A-41E5-92E5-9DB9039A6EDF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9A56-B963-4BFB-90F9-30078C5852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9688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0195-798A-41E5-92E5-9DB9039A6EDF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9A56-B963-4BFB-90F9-30078C5852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925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0195-798A-41E5-92E5-9DB9039A6EDF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9A56-B963-4BFB-90F9-30078C5852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630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0195-798A-41E5-92E5-9DB9039A6EDF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9A56-B963-4BFB-90F9-30078C5852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029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0195-798A-41E5-92E5-9DB9039A6EDF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9A56-B963-4BFB-90F9-30078C5852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791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0195-798A-41E5-92E5-9DB9039A6EDF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9A56-B963-4BFB-90F9-30078C5852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492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0195-798A-41E5-92E5-9DB9039A6EDF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9A56-B963-4BFB-90F9-30078C5852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040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0195-798A-41E5-92E5-9DB9039A6EDF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9A56-B963-4BFB-90F9-30078C5852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29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0195-798A-41E5-92E5-9DB9039A6EDF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9A56-B963-4BFB-90F9-30078C5852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384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0195-798A-41E5-92E5-9DB9039A6EDF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9A56-B963-4BFB-90F9-30078C5852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996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00195-798A-41E5-92E5-9DB9039A6EDF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99A56-B963-4BFB-90F9-30078C5852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6657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9600" dirty="0" err="1"/>
              <a:t>ogulin</a:t>
            </a:r>
            <a:endParaRPr lang="hr-HR" sz="9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800" dirty="0"/>
              <a:t>Nika Pavlović 8.d</a:t>
            </a:r>
          </a:p>
        </p:txBody>
      </p:sp>
    </p:spTree>
    <p:extLst>
      <p:ext uri="{BB962C8B-B14F-4D97-AF65-F5344CB8AC3E}">
        <p14:creationId xmlns:p14="http://schemas.microsoft.com/office/powerpoint/2010/main" val="2000971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Rijeka dobra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hr-HR" sz="6000" dirty="0"/>
              <a:t>Najduža ponornica</a:t>
            </a:r>
          </a:p>
          <a:p>
            <a:r>
              <a:rPr lang="hr-HR" sz="6000" dirty="0"/>
              <a:t>Ponire u </a:t>
            </a:r>
            <a:r>
              <a:rPr lang="hr-HR" sz="6000" dirty="0" err="1"/>
              <a:t>Đulinom</a:t>
            </a:r>
            <a:r>
              <a:rPr lang="hr-HR" sz="6000" dirty="0"/>
              <a:t> ponoru </a:t>
            </a:r>
          </a:p>
          <a:p>
            <a:r>
              <a:rPr lang="hr-HR" sz="6000" dirty="0"/>
              <a:t>Ima  dvije vodenice koje su i danas u funkciji </a:t>
            </a:r>
          </a:p>
          <a:p>
            <a:r>
              <a:rPr lang="hr-HR" sz="6000" dirty="0"/>
              <a:t>razne vrste riba koje žive u Dobri: potočna i kalifornijska pastrva, lipljan, klen, mrena,  šaran</a:t>
            </a:r>
          </a:p>
          <a:p>
            <a:r>
              <a:rPr lang="hr-HR" sz="6000" dirty="0"/>
              <a:t>Njezina dva izvora: jedan je kod Bukova vrha, a drugi kod Skrada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7"/>
          <a:stretch/>
        </p:blipFill>
        <p:spPr>
          <a:xfrm rot="20970286">
            <a:off x="1033669" y="732182"/>
            <a:ext cx="6361044" cy="500600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469">
            <a:off x="5457351" y="1488752"/>
            <a:ext cx="5469021" cy="423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3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6" y="1118043"/>
            <a:ext cx="3776642" cy="187056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48" y="951143"/>
            <a:ext cx="4289287" cy="1855117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6895548" y="2726996"/>
            <a:ext cx="262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MRENA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600651" y="2898840"/>
            <a:ext cx="337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KLEN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88" y="3552688"/>
            <a:ext cx="4944112" cy="2433430"/>
          </a:xfrm>
          <a:prstGeom prst="rect">
            <a:avLst/>
          </a:prstGeom>
        </p:spPr>
      </p:pic>
      <p:sp>
        <p:nvSpPr>
          <p:cNvPr id="11" name="TekstniOkvir 10"/>
          <p:cNvSpPr txBox="1"/>
          <p:nvPr/>
        </p:nvSpPr>
        <p:spPr>
          <a:xfrm>
            <a:off x="2756452" y="5420139"/>
            <a:ext cx="2425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/>
              <a:t>ŠARAN</a:t>
            </a: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084" y="3413310"/>
            <a:ext cx="5142857" cy="2571428"/>
          </a:xfrm>
          <a:prstGeom prst="rect">
            <a:avLst/>
          </a:prstGeom>
        </p:spPr>
      </p:pic>
      <p:sp>
        <p:nvSpPr>
          <p:cNvPr id="14" name="TekstniOkvir 13"/>
          <p:cNvSpPr txBox="1"/>
          <p:nvPr/>
        </p:nvSpPr>
        <p:spPr>
          <a:xfrm>
            <a:off x="8574156" y="5288927"/>
            <a:ext cx="2517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LIPLJAN</a:t>
            </a:r>
          </a:p>
        </p:txBody>
      </p:sp>
    </p:spTree>
    <p:extLst>
      <p:ext uri="{BB962C8B-B14F-4D97-AF65-F5344CB8AC3E}">
        <p14:creationId xmlns:p14="http://schemas.microsoft.com/office/powerpoint/2010/main" val="425481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 </a:t>
            </a:r>
            <a:r>
              <a:rPr lang="hr-HR" sz="4000" dirty="0" err="1"/>
              <a:t>ivanina</a:t>
            </a:r>
            <a:r>
              <a:rPr lang="hr-HR" sz="4000" dirty="0"/>
              <a:t> kuća bajke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Svake godine u lipnju se održava međunarodni Ogulinski festival bajke</a:t>
            </a:r>
          </a:p>
          <a:p>
            <a:r>
              <a:rPr lang="hr-HR" sz="2400" dirty="0"/>
              <a:t>Ivana Brlić-Mažuranić je naglasila u svojoj </a:t>
            </a:r>
            <a:r>
              <a:rPr lang="hr-HR" sz="2400" dirty="0" err="1"/>
              <a:t>autobiografji</a:t>
            </a:r>
            <a:r>
              <a:rPr lang="hr-HR" sz="2400" dirty="0"/>
              <a:t> sve ljepote ovoga grada (Klek, romantičnost toka rijeke Dobre) i bogato kulturno povijesno nasljeđe (</a:t>
            </a:r>
            <a:r>
              <a:rPr lang="hr-HR" sz="2400" dirty="0" err="1"/>
              <a:t>narodnja</a:t>
            </a:r>
            <a:r>
              <a:rPr lang="hr-HR" sz="2400" dirty="0"/>
              <a:t> nošnja, običaji)</a:t>
            </a:r>
          </a:p>
          <a:p>
            <a:r>
              <a:rPr lang="hr-HR" sz="2400" dirty="0"/>
              <a:t>Dojam bajkovitosti grada upotpunjuje i  dvorac u središtu grada </a:t>
            </a:r>
            <a:r>
              <a:rPr lang="hr-HR" sz="2400" dirty="0" err="1"/>
              <a:t>Frankopanski</a:t>
            </a:r>
            <a:r>
              <a:rPr lang="hr-HR" sz="2400" dirty="0"/>
              <a:t> kaštel</a:t>
            </a:r>
          </a:p>
          <a:p>
            <a:r>
              <a:rPr lang="hr-HR" sz="2400" dirty="0"/>
              <a:t>Ogulinci jako pridaju pažnju očuvanju svoje nematerijalne baštine</a:t>
            </a:r>
          </a:p>
        </p:txBody>
      </p:sp>
    </p:spTree>
    <p:extLst>
      <p:ext uri="{BB962C8B-B14F-4D97-AF65-F5344CB8AC3E}">
        <p14:creationId xmlns:p14="http://schemas.microsoft.com/office/powerpoint/2010/main" val="173813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461864"/>
            <a:ext cx="3249971" cy="4595662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731">
            <a:off x="4968388" y="876965"/>
            <a:ext cx="5931525" cy="334389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199" y="2557670"/>
            <a:ext cx="6086235" cy="406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4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6717" y="2027583"/>
            <a:ext cx="10353761" cy="1326321"/>
          </a:xfrm>
        </p:spPr>
        <p:txBody>
          <a:bodyPr>
            <a:noAutofit/>
          </a:bodyPr>
          <a:lstStyle/>
          <a:p>
            <a:pPr algn="l"/>
            <a:r>
              <a:rPr lang="hr-HR" sz="9600" dirty="0"/>
              <a:t>KRAJ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715204"/>
            <a:ext cx="6608693" cy="547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1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000" dirty="0"/>
              <a:t>Opća obilježja </a:t>
            </a:r>
            <a:r>
              <a:rPr lang="hr-HR" sz="4000" dirty="0" err="1"/>
              <a:t>ogulina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400" dirty="0"/>
              <a:t>Nalazi se u samom centru kontinentalne Hrvatske</a:t>
            </a:r>
          </a:p>
          <a:p>
            <a:r>
              <a:rPr lang="hr-HR" sz="2400" dirty="0"/>
              <a:t>Ima 15.054 stanovnika (2001.g)</a:t>
            </a:r>
          </a:p>
          <a:p>
            <a:r>
              <a:rPr lang="pl-PL" sz="2400" dirty="0"/>
              <a:t>Površina od  542,32 km2</a:t>
            </a:r>
          </a:p>
          <a:p>
            <a:r>
              <a:rPr lang="pl-PL" sz="2400" dirty="0"/>
              <a:t>Sastavni dio Karlovačke županije</a:t>
            </a:r>
          </a:p>
          <a:p>
            <a:r>
              <a:rPr lang="pl-PL" sz="2400" dirty="0"/>
              <a:t>Gospodarski razvoj : šumarstvo, prerada drveta, poljoprivreda, turizam, obrtništvo</a:t>
            </a:r>
          </a:p>
          <a:p>
            <a:r>
              <a:rPr lang="pl-PL" sz="2400" dirty="0"/>
              <a:t>Vrlo je dobro povezan autocestom i željezničkom prugom sa Zagrebom, Rijekom i Splitom</a:t>
            </a:r>
            <a:endParaRPr lang="hr-HR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" t="21501" r="18992" b="4861"/>
          <a:stretch/>
        </p:blipFill>
        <p:spPr>
          <a:xfrm>
            <a:off x="8613912" y="478182"/>
            <a:ext cx="3273206" cy="2915478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9843117" y="1036428"/>
            <a:ext cx="1156147" cy="96685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3236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Turistima se preporučuje posjetiti: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dirty="0"/>
              <a:t>Klek</a:t>
            </a:r>
          </a:p>
          <a:p>
            <a:r>
              <a:rPr lang="hr-HR" sz="2400" dirty="0" err="1"/>
              <a:t>Đulin</a:t>
            </a:r>
            <a:r>
              <a:rPr lang="hr-HR" sz="2400" dirty="0"/>
              <a:t> ponor</a:t>
            </a:r>
          </a:p>
          <a:p>
            <a:r>
              <a:rPr lang="hr-HR" sz="2400" dirty="0"/>
              <a:t>Jezero Sabljaci</a:t>
            </a:r>
          </a:p>
          <a:p>
            <a:r>
              <a:rPr lang="hr-HR" sz="2400" dirty="0"/>
              <a:t>Stožac </a:t>
            </a:r>
          </a:p>
          <a:p>
            <a:r>
              <a:rPr lang="hr-HR" sz="2400" dirty="0"/>
              <a:t>Bijele i </a:t>
            </a:r>
            <a:r>
              <a:rPr lang="hr-HR" sz="2400" dirty="0" err="1"/>
              <a:t>samarske</a:t>
            </a:r>
            <a:r>
              <a:rPr lang="hr-HR" sz="2400" dirty="0"/>
              <a:t> stijene</a:t>
            </a:r>
          </a:p>
          <a:p>
            <a:r>
              <a:rPr lang="hr-HR" sz="2400" dirty="0"/>
              <a:t>Rijeka Dobra</a:t>
            </a:r>
          </a:p>
          <a:p>
            <a:r>
              <a:rPr lang="hr-HR" sz="2400" dirty="0"/>
              <a:t>Ivanina kuća bajke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5886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5923" y="117995"/>
            <a:ext cx="10353761" cy="1326321"/>
          </a:xfrm>
        </p:spPr>
        <p:txBody>
          <a:bodyPr>
            <a:normAutofit/>
          </a:bodyPr>
          <a:lstStyle/>
          <a:p>
            <a:r>
              <a:rPr lang="hr-HR" sz="6000" dirty="0"/>
              <a:t>klek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11394" y="1124741"/>
            <a:ext cx="9210866" cy="3695136"/>
          </a:xfrm>
        </p:spPr>
        <p:txBody>
          <a:bodyPr>
            <a:noAutofit/>
          </a:bodyPr>
          <a:lstStyle/>
          <a:p>
            <a:r>
              <a:rPr lang="hr-HR" sz="2400" dirty="0"/>
              <a:t>Gora čudesnog oblika i zastrašujuće ljepote</a:t>
            </a:r>
          </a:p>
          <a:p>
            <a:r>
              <a:rPr lang="hr-HR" sz="2400" dirty="0"/>
              <a:t> visok je 1182 m </a:t>
            </a:r>
          </a:p>
          <a:p>
            <a:r>
              <a:rPr lang="hr-HR" sz="2400" dirty="0"/>
              <a:t>S vrha Kleka pogledom se može dosegnuti oko 100km udaljena okolica</a:t>
            </a:r>
          </a:p>
          <a:p>
            <a:r>
              <a:rPr lang="hr-HR" sz="2400" dirty="0"/>
              <a:t>Njegova stijena je visoka 200 m i ona predstavlja kolijevku hrvatskog planinarstva</a:t>
            </a:r>
          </a:p>
          <a:p>
            <a:r>
              <a:rPr lang="hr-HR" sz="2400" dirty="0"/>
              <a:t>1838.g. Josip Jelačić se popeo na Klek</a:t>
            </a:r>
          </a:p>
          <a:p>
            <a:r>
              <a:rPr lang="pl-PL" sz="2400" dirty="0"/>
              <a:t> jedan je  od botaničkih rezervata koji ima bogata nalazišta zanimljivih biljaka (flora)</a:t>
            </a:r>
          </a:p>
          <a:p>
            <a:r>
              <a:rPr lang="pl-PL" sz="2400" dirty="0"/>
              <a:t>A ima i zaštićenih životinja kao što su : vuk, medvjed, ris, divlja mačka</a:t>
            </a:r>
            <a:endParaRPr lang="hr-HR" sz="24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349">
            <a:off x="6107343" y="864631"/>
            <a:ext cx="5371842" cy="299648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0974">
            <a:off x="674494" y="484854"/>
            <a:ext cx="2637208" cy="353124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801">
            <a:off x="6763793" y="3112769"/>
            <a:ext cx="4850296" cy="303143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5391">
            <a:off x="2216269" y="3088690"/>
            <a:ext cx="4380890" cy="292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1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Đulin</a:t>
            </a:r>
            <a:r>
              <a:rPr lang="hr-HR" sz="4000" dirty="0"/>
              <a:t> ponor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3794" y="1645490"/>
            <a:ext cx="10353762" cy="3695136"/>
          </a:xfrm>
        </p:spPr>
        <p:txBody>
          <a:bodyPr>
            <a:noAutofit/>
          </a:bodyPr>
          <a:lstStyle/>
          <a:p>
            <a:r>
              <a:rPr lang="hr-HR" sz="2400" dirty="0"/>
              <a:t>Nalazi se u samom središtu grada</a:t>
            </a:r>
          </a:p>
          <a:p>
            <a:r>
              <a:rPr lang="hr-HR" sz="2400" dirty="0"/>
              <a:t>Rijeka Dobra svoj tok završava ispod kamenih i strmih litica u otvoru koji je upravo </a:t>
            </a:r>
            <a:r>
              <a:rPr lang="hr-HR" sz="2400" dirty="0" err="1"/>
              <a:t>Đulin</a:t>
            </a:r>
            <a:r>
              <a:rPr lang="hr-HR" sz="2400" dirty="0"/>
              <a:t> ponor</a:t>
            </a:r>
          </a:p>
          <a:p>
            <a:r>
              <a:rPr lang="hr-HR" sz="2400" dirty="0"/>
              <a:t>Najduži speleološki objekt Hrvatske</a:t>
            </a:r>
          </a:p>
          <a:p>
            <a:r>
              <a:rPr lang="hr-HR" sz="2400" dirty="0"/>
              <a:t>Legenda o tome kako je ovaj ponor dobio ime je sljedeća: Đula se u ponor strmoglavila zbog nesretne ljubavi, na kamenoj litici se lako uočava profil muškarca za kojeg je narod rekao da je to kapetan Milan koji gleda gdje je nestala njegova Đula</a:t>
            </a:r>
          </a:p>
          <a:p>
            <a:r>
              <a:rPr lang="hr-HR" sz="2400" dirty="0"/>
              <a:t>Kamene litice ovog ponora primamljuju alpiniste da okušaju svoje sposobnosti i znanje</a:t>
            </a:r>
          </a:p>
        </p:txBody>
      </p:sp>
    </p:spTree>
    <p:extLst>
      <p:ext uri="{BB962C8B-B14F-4D97-AF65-F5344CB8AC3E}">
        <p14:creationId xmlns:p14="http://schemas.microsoft.com/office/powerpoint/2010/main" val="113244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616">
            <a:off x="644123" y="672592"/>
            <a:ext cx="4886618" cy="36649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5662">
            <a:off x="6908884" y="615518"/>
            <a:ext cx="3819996" cy="366480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77" y="4174848"/>
            <a:ext cx="3396375" cy="2544003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85" y="3988706"/>
            <a:ext cx="3409503" cy="255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7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9531" y="466827"/>
            <a:ext cx="10353761" cy="1326321"/>
          </a:xfrm>
        </p:spPr>
        <p:txBody>
          <a:bodyPr>
            <a:normAutofit/>
          </a:bodyPr>
          <a:lstStyle/>
          <a:p>
            <a:r>
              <a:rPr lang="hr-HR" sz="4000" dirty="0"/>
              <a:t>Jezero </a:t>
            </a:r>
            <a:r>
              <a:rPr lang="hr-HR" sz="4000" dirty="0" err="1"/>
              <a:t>sabljaci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dirty="0" err="1"/>
              <a:t>Najljepsi</a:t>
            </a:r>
            <a:r>
              <a:rPr lang="hr-HR" sz="2400" dirty="0"/>
              <a:t> biser grada Ogulina</a:t>
            </a:r>
          </a:p>
          <a:p>
            <a:r>
              <a:rPr lang="hr-HR" sz="2400" dirty="0"/>
              <a:t>Akumulacijsko jezero nastalo na rijeci Mrežnici</a:t>
            </a:r>
          </a:p>
          <a:p>
            <a:r>
              <a:rPr lang="hr-HR" sz="2400" dirty="0"/>
              <a:t>Jedanaesto je jezero po veličini u Hrvatskoj pa ga mnogi zbog toga nazivaju „Ogulinsko more”</a:t>
            </a:r>
          </a:p>
          <a:p>
            <a:r>
              <a:rPr lang="hr-HR" sz="2400" dirty="0"/>
              <a:t>Ribe koje možemo naći tamo: pastrva, amur, klen, šaran, lipljan</a:t>
            </a:r>
          </a:p>
          <a:p>
            <a:r>
              <a:rPr lang="hr-HR" sz="2400" dirty="0"/>
              <a:t>Ribolov je dopušten tijekom cijele godine</a:t>
            </a:r>
          </a:p>
          <a:p>
            <a:r>
              <a:rPr lang="hr-HR" sz="2400" dirty="0"/>
              <a:t>Dijelovi jezera ponekad potamne zbog velikog jata crnih liski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2837">
            <a:off x="7698478" y="392394"/>
            <a:ext cx="4082705" cy="305808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9196">
            <a:off x="1051587" y="1590261"/>
            <a:ext cx="5415474" cy="363006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0823">
            <a:off x="3832957" y="1547785"/>
            <a:ext cx="7182678" cy="459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5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3465" y="594703"/>
            <a:ext cx="10353761" cy="1326321"/>
          </a:xfrm>
        </p:spPr>
        <p:txBody>
          <a:bodyPr>
            <a:normAutofit/>
          </a:bodyPr>
          <a:lstStyle/>
          <a:p>
            <a:r>
              <a:rPr lang="hr-HR" sz="4400" dirty="0"/>
              <a:t>stožac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Osim Kleka je najomiljenije odredište planinarima</a:t>
            </a:r>
          </a:p>
          <a:p>
            <a:r>
              <a:rPr lang="hr-HR" sz="2400" dirty="0"/>
              <a:t>Nadmorska visina mu je 808m </a:t>
            </a:r>
          </a:p>
          <a:p>
            <a:r>
              <a:rPr lang="hr-HR" sz="2400" dirty="0"/>
              <a:t>Ime je dobio zbog svog stožastog oblika</a:t>
            </a:r>
          </a:p>
          <a:p>
            <a:r>
              <a:rPr lang="hr-HR" sz="2400" dirty="0"/>
              <a:t>Neposredno ispod vrha sagrađena je kućica</a:t>
            </a:r>
          </a:p>
          <a:p>
            <a:r>
              <a:rPr lang="hr-HR" sz="2400" dirty="0"/>
              <a:t>Mijo Stipetić je izgradio 350  stepenica od bukovih oblica da bi olakšao uspon a Ogulinci su ih nazvali „</a:t>
            </a:r>
            <a:r>
              <a:rPr lang="hr-HR" sz="2400" dirty="0" err="1"/>
              <a:t>Mijine</a:t>
            </a:r>
            <a:r>
              <a:rPr lang="hr-HR" sz="2400" dirty="0"/>
              <a:t> </a:t>
            </a:r>
            <a:r>
              <a:rPr lang="hr-HR" sz="2400" dirty="0" err="1"/>
              <a:t>štrige</a:t>
            </a:r>
            <a:r>
              <a:rPr lang="hr-HR" sz="2400" dirty="0"/>
              <a:t>”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1907">
            <a:off x="779065" y="662607"/>
            <a:ext cx="5278783" cy="395908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225" y="2642151"/>
            <a:ext cx="6930887" cy="389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6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Bijele i </a:t>
            </a:r>
            <a:r>
              <a:rPr lang="hr-HR" sz="4000" dirty="0" err="1"/>
              <a:t>samarske</a:t>
            </a:r>
            <a:r>
              <a:rPr lang="hr-HR" sz="4000" dirty="0"/>
              <a:t> stijene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2600" dirty="0"/>
              <a:t>Nalaze se na rubnim dijelovima grada Ogulina</a:t>
            </a:r>
          </a:p>
          <a:p>
            <a:r>
              <a:rPr lang="hr-HR" sz="2600" dirty="0"/>
              <a:t>28.1.1985 godine ih je Hrvatski sabor proglasio strogim prirodnim rezervatom</a:t>
            </a:r>
          </a:p>
          <a:p>
            <a:r>
              <a:rPr lang="hr-HR" sz="2600" dirty="0" err="1"/>
              <a:t>Samarske</a:t>
            </a:r>
            <a:r>
              <a:rPr lang="hr-HR" sz="2600" dirty="0"/>
              <a:t> stijene se nalaze odmah pored Bijelih stijena </a:t>
            </a:r>
          </a:p>
          <a:p>
            <a:r>
              <a:rPr lang="hr-HR" sz="2600" dirty="0"/>
              <a:t>Sastoji se od dvadesetak kamenitih skupina</a:t>
            </a:r>
          </a:p>
          <a:p>
            <a:r>
              <a:rPr lang="hr-HR" sz="2600" dirty="0"/>
              <a:t>Kamenjaci su poput čunjeva, slojevito raspucani što je posljedica </a:t>
            </a:r>
            <a:r>
              <a:rPr lang="hr-HR" sz="2600" dirty="0" err="1"/>
              <a:t>vapneničkog</a:t>
            </a:r>
            <a:r>
              <a:rPr lang="hr-HR" sz="2600" dirty="0"/>
              <a:t> sastava</a:t>
            </a:r>
          </a:p>
          <a:p>
            <a:r>
              <a:rPr lang="hr-HR" sz="2600" dirty="0"/>
              <a:t>U stijenama su bogata nalazišta runolista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1861">
            <a:off x="6639340" y="2478544"/>
            <a:ext cx="4957348" cy="371322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9358">
            <a:off x="825884" y="994963"/>
            <a:ext cx="4896126" cy="367586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693" y="1485346"/>
            <a:ext cx="6683020" cy="445852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7408">
            <a:off x="5277885" y="953274"/>
            <a:ext cx="58769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6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273</TotalTime>
  <Words>516</Words>
  <Application>Microsoft Office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Bookman Old Style</vt:lpstr>
      <vt:lpstr>Rockwell</vt:lpstr>
      <vt:lpstr>Damask</vt:lpstr>
      <vt:lpstr>ogulin</vt:lpstr>
      <vt:lpstr>Opća obilježja ogulina</vt:lpstr>
      <vt:lpstr>Turistima se preporučuje posjetiti:</vt:lpstr>
      <vt:lpstr>klek</vt:lpstr>
      <vt:lpstr>Đulin ponor</vt:lpstr>
      <vt:lpstr>PowerPoint Presentation</vt:lpstr>
      <vt:lpstr>Jezero sabljaci</vt:lpstr>
      <vt:lpstr>stožac</vt:lpstr>
      <vt:lpstr>Bijele i samarske stijene</vt:lpstr>
      <vt:lpstr>Rijeka dobra</vt:lpstr>
      <vt:lpstr>PowerPoint Presentation</vt:lpstr>
      <vt:lpstr> ivanina kuća bajke</vt:lpstr>
      <vt:lpstr>PowerPoint Presentation</vt:lpstr>
      <vt:lpstr>KRAJ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ogulin</dc:title>
  <dc:creator>Nika</dc:creator>
  <cp:lastModifiedBy>Topalusic</cp:lastModifiedBy>
  <cp:revision>26</cp:revision>
  <dcterms:created xsi:type="dcterms:W3CDTF">2017-05-22T18:45:25Z</dcterms:created>
  <dcterms:modified xsi:type="dcterms:W3CDTF">2017-06-06T19:19:09Z</dcterms:modified>
</cp:coreProperties>
</file>