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7200">
                <a:latin typeface="Segoe Prin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3733800"/>
            <a:ext cx="3886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Segoe Prin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Print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7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D7E6-49C6-49F9-97C0-E5028F220931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2011-1304-4EA6-870B-FE76DEFEB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Krapina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Mia </a:t>
            </a:r>
            <a:r>
              <a:rPr lang="en-US" dirty="0" err="1" smtClean="0"/>
              <a:t>Validžić</a:t>
            </a:r>
            <a:r>
              <a:rPr lang="en-US" dirty="0" smtClean="0"/>
              <a:t> 8.a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Geografski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smještaj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dirty="0" smtClean="0"/>
              <a:t>grad </a:t>
            </a:r>
            <a:r>
              <a:rPr lang="en-US" dirty="0" err="1" smtClean="0"/>
              <a:t>Krapina</a:t>
            </a:r>
            <a:r>
              <a:rPr lang="en-US" dirty="0" smtClean="0"/>
              <a:t> je </a:t>
            </a:r>
            <a:r>
              <a:rPr lang="en-US" dirty="0" err="1" smtClean="0"/>
              <a:t>središnje</a:t>
            </a:r>
            <a:r>
              <a:rPr lang="en-US" dirty="0" smtClean="0"/>
              <a:t> </a:t>
            </a:r>
            <a:r>
              <a:rPr lang="en-US" dirty="0" err="1" smtClean="0"/>
              <a:t>mjesto</a:t>
            </a:r>
            <a:r>
              <a:rPr lang="en-US" dirty="0" smtClean="0"/>
              <a:t> </a:t>
            </a:r>
            <a:r>
              <a:rPr lang="en-US" dirty="0" err="1"/>
              <a:t>H</a:t>
            </a:r>
            <a:r>
              <a:rPr lang="en-US" dirty="0" err="1" smtClean="0"/>
              <a:t>rvatskog</a:t>
            </a:r>
            <a:r>
              <a:rPr lang="en-US" dirty="0" smtClean="0"/>
              <a:t> </a:t>
            </a:r>
            <a:r>
              <a:rPr lang="en-US" dirty="0" err="1" smtClean="0"/>
              <a:t>zagorja</a:t>
            </a:r>
            <a:endParaRPr lang="en-US" dirty="0" smtClean="0"/>
          </a:p>
          <a:p>
            <a:r>
              <a:rPr lang="en-US" dirty="0" err="1" smtClean="0"/>
              <a:t>nalazi</a:t>
            </a:r>
            <a:r>
              <a:rPr lang="en-US" dirty="0" smtClean="0"/>
              <a:t> se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rijeku</a:t>
            </a:r>
            <a:r>
              <a:rPr lang="en-US" dirty="0" smtClean="0"/>
              <a:t> </a:t>
            </a:r>
            <a:r>
              <a:rPr lang="en-US" dirty="0" err="1" smtClean="0"/>
              <a:t>Krapinčicu</a:t>
            </a:r>
            <a:endParaRPr lang="en-US" dirty="0" smtClean="0"/>
          </a:p>
          <a:p>
            <a:r>
              <a:rPr lang="en-US" dirty="0" err="1" smtClean="0"/>
              <a:t>sjedište</a:t>
            </a:r>
            <a:r>
              <a:rPr lang="en-US" dirty="0" smtClean="0"/>
              <a:t> je </a:t>
            </a:r>
            <a:r>
              <a:rPr lang="en-US" dirty="0" err="1" smtClean="0"/>
              <a:t>Krapinsko-zagorske</a:t>
            </a:r>
            <a:r>
              <a:rPr lang="en-US" dirty="0" smtClean="0"/>
              <a:t> </a:t>
            </a:r>
            <a:r>
              <a:rPr lang="en-US" dirty="0" err="1" smtClean="0"/>
              <a:t>županije</a:t>
            </a:r>
            <a:endParaRPr lang="en-US" dirty="0"/>
          </a:p>
        </p:txBody>
      </p:sp>
      <p:pic>
        <p:nvPicPr>
          <p:cNvPr id="15362" name="Picture 2" descr="Image result for krapina na kar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86200"/>
            <a:ext cx="2895600" cy="2765299"/>
          </a:xfrm>
          <a:prstGeom prst="rect">
            <a:avLst/>
          </a:prstGeom>
          <a:noFill/>
        </p:spPr>
      </p:pic>
      <p:pic>
        <p:nvPicPr>
          <p:cNvPr id="15364" name="Picture 4" descr="Image result for krapina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86200"/>
            <a:ext cx="4495800" cy="27799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895599"/>
          </a:xfrm>
        </p:spPr>
        <p:txBody>
          <a:bodyPr/>
          <a:lstStyle/>
          <a:p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grada</a:t>
            </a:r>
            <a:r>
              <a:rPr lang="en-US" dirty="0" smtClean="0"/>
              <a:t> je </a:t>
            </a:r>
            <a:r>
              <a:rPr lang="en-US" dirty="0" err="1" smtClean="0"/>
              <a:t>oko</a:t>
            </a:r>
            <a:r>
              <a:rPr lang="en-US" dirty="0" smtClean="0"/>
              <a:t> 50km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nešto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13 000 </a:t>
            </a:r>
            <a:r>
              <a:rPr lang="en-US" dirty="0" err="1" smtClean="0"/>
              <a:t>stanovnika</a:t>
            </a:r>
            <a:endParaRPr lang="en-US" dirty="0" smtClean="0"/>
          </a:p>
          <a:p>
            <a:r>
              <a:rPr lang="en-US" dirty="0" err="1" smtClean="0"/>
              <a:t>prosječna</a:t>
            </a:r>
            <a:r>
              <a:rPr lang="en-US" dirty="0" smtClean="0"/>
              <a:t> </a:t>
            </a:r>
            <a:r>
              <a:rPr lang="en-US" dirty="0" err="1" smtClean="0"/>
              <a:t>gustoća</a:t>
            </a:r>
            <a:r>
              <a:rPr lang="en-US" dirty="0" smtClean="0"/>
              <a:t> </a:t>
            </a:r>
            <a:r>
              <a:rPr lang="en-US" dirty="0" err="1" smtClean="0"/>
              <a:t>iznosi</a:t>
            </a:r>
            <a:r>
              <a:rPr lang="en-US" dirty="0" smtClean="0"/>
              <a:t> 272 </a:t>
            </a:r>
            <a:r>
              <a:rPr lang="en-US" dirty="0" err="1" smtClean="0"/>
              <a:t>stanovnika</a:t>
            </a:r>
            <a:r>
              <a:rPr lang="en-US" dirty="0" smtClean="0"/>
              <a:t>/km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err="1" smtClean="0"/>
              <a:t>prosječna</a:t>
            </a:r>
            <a:r>
              <a:rPr lang="en-US" dirty="0" smtClean="0"/>
              <a:t> </a:t>
            </a:r>
            <a:r>
              <a:rPr lang="en-US" dirty="0" err="1" smtClean="0"/>
              <a:t>ljetna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 je 20°C, a </a:t>
            </a:r>
            <a:r>
              <a:rPr lang="en-US" dirty="0" err="1" smtClean="0"/>
              <a:t>zimska</a:t>
            </a:r>
            <a:r>
              <a:rPr lang="en-US" dirty="0" smtClean="0"/>
              <a:t> 1°C</a:t>
            </a:r>
          </a:p>
          <a:p>
            <a:pPr>
              <a:buNone/>
            </a:pPr>
            <a:endParaRPr lang="en-US" baseline="30000" dirty="0"/>
          </a:p>
          <a:p>
            <a:endParaRPr lang="en-US" baseline="30000" dirty="0" smtClean="0"/>
          </a:p>
        </p:txBody>
      </p:sp>
      <p:pic>
        <p:nvPicPr>
          <p:cNvPr id="14338" name="Picture 2" descr="Image result for krap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3733800" cy="2800350"/>
          </a:xfrm>
          <a:prstGeom prst="rect">
            <a:avLst/>
          </a:prstGeom>
          <a:noFill/>
        </p:spPr>
      </p:pic>
      <p:pic>
        <p:nvPicPr>
          <p:cNvPr id="14340" name="Picture 4" descr="Image result for krap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81400"/>
            <a:ext cx="4953000" cy="27860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Spomenici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znamenitosti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819400"/>
            <a:ext cx="5105400" cy="3657600"/>
          </a:xfrm>
        </p:spPr>
        <p:txBody>
          <a:bodyPr>
            <a:noAutofit/>
          </a:bodyPr>
          <a:lstStyle/>
          <a:p>
            <a:r>
              <a:rPr lang="en-US" dirty="0" err="1" smtClean="0"/>
              <a:t>barokna</a:t>
            </a:r>
            <a:r>
              <a:rPr lang="en-US" dirty="0" smtClean="0"/>
              <a:t> </a:t>
            </a:r>
            <a:r>
              <a:rPr lang="en-US" dirty="0" err="1" smtClean="0"/>
              <a:t>crkva</a:t>
            </a:r>
            <a:r>
              <a:rPr lang="en-US" dirty="0" smtClean="0"/>
              <a:t> </a:t>
            </a:r>
            <a:r>
              <a:rPr lang="en-US" dirty="0" err="1" smtClean="0"/>
              <a:t>izgrađena</a:t>
            </a:r>
            <a:r>
              <a:rPr lang="en-US" dirty="0" smtClean="0"/>
              <a:t> 1761. </a:t>
            </a:r>
            <a:r>
              <a:rPr lang="en-US" dirty="0" err="1" smtClean="0"/>
              <a:t>godine</a:t>
            </a:r>
            <a:endParaRPr lang="en-US" dirty="0" smtClean="0"/>
          </a:p>
          <a:p>
            <a:r>
              <a:rPr lang="en-US" dirty="0" err="1" smtClean="0"/>
              <a:t>sagrađena</a:t>
            </a:r>
            <a:r>
              <a:rPr lang="en-US" dirty="0" smtClean="0"/>
              <a:t> je </a:t>
            </a:r>
            <a:r>
              <a:rPr lang="en-US" dirty="0" err="1" smtClean="0"/>
              <a:t>kako</a:t>
            </a:r>
            <a:r>
              <a:rPr lang="en-US" dirty="0" smtClean="0"/>
              <a:t> bi u </a:t>
            </a:r>
            <a:r>
              <a:rPr lang="en-US" dirty="0" err="1" smtClean="0"/>
              <a:t>nju</a:t>
            </a:r>
            <a:r>
              <a:rPr lang="en-US" dirty="0" smtClean="0"/>
              <a:t> bio </a:t>
            </a:r>
            <a:r>
              <a:rPr lang="en-US" dirty="0" err="1" smtClean="0"/>
              <a:t>smješten</a:t>
            </a:r>
            <a:r>
              <a:rPr lang="en-US" dirty="0" smtClean="0"/>
              <a:t> </a:t>
            </a:r>
            <a:r>
              <a:rPr lang="en-US" dirty="0" err="1" smtClean="0"/>
              <a:t>čudotvorni</a:t>
            </a:r>
            <a:r>
              <a:rPr lang="en-US" dirty="0" smtClean="0"/>
              <a:t> </a:t>
            </a:r>
            <a:r>
              <a:rPr lang="en-US" dirty="0" err="1" smtClean="0"/>
              <a:t>Marijin</a:t>
            </a:r>
            <a:r>
              <a:rPr lang="en-US" dirty="0" smtClean="0"/>
              <a:t> kip </a:t>
            </a:r>
            <a:r>
              <a:rPr lang="en-US" dirty="0" err="1" smtClean="0"/>
              <a:t>donešen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Jeruzalema</a:t>
            </a:r>
            <a:endParaRPr lang="en-US" dirty="0" smtClean="0"/>
          </a:p>
        </p:txBody>
      </p:sp>
      <p:pic>
        <p:nvPicPr>
          <p:cNvPr id="1026" name="Picture 2" descr="Image result for Crkva Majke Božje Jeruzalemske na Trškom vr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3429000" cy="422030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14478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CRKVA MAJKE BOŽJE JERUZALEMSKE NA TRŠKOM VRHU</a:t>
            </a:r>
            <a:endParaRPr 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057400"/>
          </a:xfrm>
        </p:spPr>
        <p:txBody>
          <a:bodyPr/>
          <a:lstStyle/>
          <a:p>
            <a:r>
              <a:rPr lang="en-US" dirty="0" err="1" smtClean="0"/>
              <a:t>Ljudevit</a:t>
            </a:r>
            <a:r>
              <a:rPr lang="en-US" dirty="0" smtClean="0"/>
              <a:t> </a:t>
            </a:r>
            <a:r>
              <a:rPr lang="en-US" dirty="0" err="1" smtClean="0"/>
              <a:t>Gaj</a:t>
            </a:r>
            <a:r>
              <a:rPr lang="en-US" dirty="0" smtClean="0"/>
              <a:t> </a:t>
            </a:r>
            <a:r>
              <a:rPr lang="en-US" dirty="0" err="1" smtClean="0"/>
              <a:t>rođen</a:t>
            </a:r>
            <a:r>
              <a:rPr lang="en-US" dirty="0" smtClean="0"/>
              <a:t> je 1809. </a:t>
            </a:r>
            <a:r>
              <a:rPr lang="en-US" dirty="0" err="1" smtClean="0"/>
              <a:t>godine</a:t>
            </a:r>
            <a:r>
              <a:rPr lang="en-US" dirty="0" smtClean="0"/>
              <a:t> u </a:t>
            </a:r>
            <a:r>
              <a:rPr lang="en-US" dirty="0" err="1" smtClean="0"/>
              <a:t>Krapini</a:t>
            </a:r>
            <a:endParaRPr lang="en-US" dirty="0" smtClean="0"/>
          </a:p>
          <a:p>
            <a:r>
              <a:rPr lang="en-US" dirty="0" smtClean="0"/>
              <a:t>bio je </a:t>
            </a:r>
            <a:r>
              <a:rPr lang="en-US" dirty="0" err="1" smtClean="0"/>
              <a:t>idejni</a:t>
            </a:r>
            <a:r>
              <a:rPr lang="en-US" dirty="0" smtClean="0"/>
              <a:t> </a:t>
            </a:r>
            <a:r>
              <a:rPr lang="en-US" dirty="0" err="1" smtClean="0"/>
              <a:t>vođa</a:t>
            </a:r>
            <a:r>
              <a:rPr lang="en-US" dirty="0" smtClean="0"/>
              <a:t> </a:t>
            </a:r>
            <a:r>
              <a:rPr lang="en-US" dirty="0" err="1" smtClean="0"/>
              <a:t>hrvatskog</a:t>
            </a:r>
            <a:r>
              <a:rPr lang="en-US" dirty="0" smtClean="0"/>
              <a:t> </a:t>
            </a:r>
            <a:r>
              <a:rPr lang="en-US" dirty="0" err="1" smtClean="0"/>
              <a:t>narodnog</a:t>
            </a:r>
            <a:r>
              <a:rPr lang="en-US" dirty="0" smtClean="0"/>
              <a:t> </a:t>
            </a:r>
            <a:r>
              <a:rPr lang="en-US" dirty="0" err="1" smtClean="0"/>
              <a:t>preporoda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RODNA KUĆA LJUDEVITA GAJA</a:t>
            </a:r>
            <a:endParaRPr lang="en-US" sz="3200" dirty="0"/>
          </a:p>
        </p:txBody>
      </p:sp>
      <p:pic>
        <p:nvPicPr>
          <p:cNvPr id="17410" name="Picture 2" descr="Image result for rodna kuca ljudevita gaja krap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4840121" cy="3276600"/>
          </a:xfrm>
          <a:prstGeom prst="rect">
            <a:avLst/>
          </a:prstGeom>
          <a:noFill/>
        </p:spPr>
      </p:pic>
      <p:pic>
        <p:nvPicPr>
          <p:cNvPr id="17412" name="Picture 4" descr="Image result for ljudevit g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819400" cy="3999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886199"/>
          </a:xfrm>
        </p:spPr>
        <p:txBody>
          <a:bodyPr>
            <a:normAutofit/>
          </a:bodyPr>
          <a:lstStyle/>
          <a:p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Hušnjakovom</a:t>
            </a:r>
            <a:r>
              <a:rPr lang="en-US" dirty="0" smtClean="0"/>
              <a:t> </a:t>
            </a:r>
            <a:r>
              <a:rPr lang="en-US" dirty="0" err="1" smtClean="0"/>
              <a:t>brdu</a:t>
            </a:r>
            <a:r>
              <a:rPr lang="en-US" dirty="0" smtClean="0"/>
              <a:t> </a:t>
            </a:r>
            <a:r>
              <a:rPr lang="en-US" dirty="0" err="1" smtClean="0"/>
              <a:t>pronađeni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jedni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najznačajnijih</a:t>
            </a:r>
            <a:r>
              <a:rPr lang="en-US" dirty="0" smtClean="0"/>
              <a:t> </a:t>
            </a:r>
            <a:r>
              <a:rPr lang="en-US" dirty="0" err="1" smtClean="0"/>
              <a:t>ostataka</a:t>
            </a:r>
            <a:r>
              <a:rPr lang="en-US" dirty="0" smtClean="0"/>
              <a:t> </a:t>
            </a:r>
            <a:r>
              <a:rPr lang="en-US" dirty="0" err="1" smtClean="0"/>
              <a:t>pračovjeka</a:t>
            </a:r>
            <a:r>
              <a:rPr lang="en-US" dirty="0" smtClean="0"/>
              <a:t> </a:t>
            </a:r>
            <a:r>
              <a:rPr lang="en-US" dirty="0" err="1" smtClean="0"/>
              <a:t>neandertalskog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živio</a:t>
            </a:r>
            <a:r>
              <a:rPr lang="en-US" dirty="0" smtClean="0"/>
              <a:t> u </a:t>
            </a:r>
            <a:r>
              <a:rPr lang="en-US" smtClean="0"/>
              <a:t>paleozoiku</a:t>
            </a:r>
            <a:endParaRPr lang="en-US" dirty="0" smtClean="0"/>
          </a:p>
          <a:p>
            <a:r>
              <a:rPr lang="en-US" dirty="0" err="1" smtClean="0"/>
              <a:t>sakupljeno</a:t>
            </a:r>
            <a:r>
              <a:rPr lang="en-US" dirty="0" smtClean="0"/>
              <a:t> je </a:t>
            </a:r>
            <a:r>
              <a:rPr lang="en-US" dirty="0" err="1" smtClean="0"/>
              <a:t>preko</a:t>
            </a:r>
            <a:r>
              <a:rPr lang="en-US" dirty="0" smtClean="0"/>
              <a:t> 800 </a:t>
            </a:r>
            <a:r>
              <a:rPr lang="en-US" dirty="0" err="1" smtClean="0"/>
              <a:t>komada</a:t>
            </a:r>
            <a:r>
              <a:rPr lang="en-US" dirty="0" smtClean="0"/>
              <a:t> </a:t>
            </a:r>
            <a:r>
              <a:rPr lang="en-US" dirty="0" err="1" smtClean="0"/>
              <a:t>kostiju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zubi</a:t>
            </a:r>
            <a:endParaRPr lang="en-US" dirty="0" smtClean="0"/>
          </a:p>
          <a:p>
            <a:r>
              <a:rPr lang="en-US" dirty="0" err="1" smtClean="0"/>
              <a:t>neki</a:t>
            </a:r>
            <a:r>
              <a:rPr lang="en-US" dirty="0" smtClean="0"/>
              <a:t> </a:t>
            </a:r>
            <a:r>
              <a:rPr lang="en-US" dirty="0" err="1" smtClean="0"/>
              <a:t>primjerci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stari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do 130 000 </a:t>
            </a:r>
            <a:r>
              <a:rPr lang="en-US" dirty="0" err="1" smtClean="0"/>
              <a:t>godina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NALAZIŠTE PRAČOVJEKA</a:t>
            </a:r>
            <a:endParaRPr lang="en-US" sz="3200" dirty="0"/>
          </a:p>
        </p:txBody>
      </p:sp>
      <p:pic>
        <p:nvPicPr>
          <p:cNvPr id="18436" name="Picture 4" descr="Image result for husnjak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940232"/>
            <a:ext cx="4114800" cy="2917768"/>
          </a:xfrm>
          <a:prstGeom prst="rect">
            <a:avLst/>
          </a:prstGeom>
          <a:noFill/>
        </p:spPr>
      </p:pic>
      <p:pic>
        <p:nvPicPr>
          <p:cNvPr id="18438" name="Picture 6" descr="Image result for husnjakovo brdo iskopavan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40111"/>
            <a:ext cx="4038600" cy="291788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err="1" smtClean="0"/>
              <a:t>jedno</a:t>
            </a:r>
            <a:r>
              <a:rPr lang="en-US" dirty="0" smtClean="0"/>
              <a:t> je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najpoznatijih</a:t>
            </a:r>
            <a:r>
              <a:rPr lang="en-US" dirty="0" smtClean="0"/>
              <a:t> </a:t>
            </a:r>
            <a:r>
              <a:rPr lang="en-US" dirty="0" err="1" smtClean="0"/>
              <a:t>svjetskih</a:t>
            </a:r>
            <a:r>
              <a:rPr lang="en-US" dirty="0" smtClean="0"/>
              <a:t> </a:t>
            </a:r>
            <a:r>
              <a:rPr lang="en-US" dirty="0" err="1" smtClean="0"/>
              <a:t>paleoantropoloških</a:t>
            </a:r>
            <a:r>
              <a:rPr lang="en-US" dirty="0" smtClean="0"/>
              <a:t> </a:t>
            </a:r>
            <a:r>
              <a:rPr lang="en-US" dirty="0" err="1" smtClean="0"/>
              <a:t>nalazišta</a:t>
            </a:r>
            <a:endParaRPr lang="en-US" dirty="0" smtClean="0"/>
          </a:p>
          <a:p>
            <a:r>
              <a:rPr lang="en-US" dirty="0" err="1" smtClean="0"/>
              <a:t>iskopavanja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trajala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1899. do 1905. pod </a:t>
            </a:r>
            <a:r>
              <a:rPr lang="en-US" dirty="0" err="1" smtClean="0"/>
              <a:t>nadzorom</a:t>
            </a:r>
            <a:r>
              <a:rPr lang="en-US" dirty="0" smtClean="0"/>
              <a:t> </a:t>
            </a:r>
            <a:r>
              <a:rPr lang="en-US" dirty="0" err="1" smtClean="0"/>
              <a:t>Dragutina</a:t>
            </a:r>
            <a:r>
              <a:rPr lang="en-US" dirty="0" smtClean="0"/>
              <a:t> </a:t>
            </a:r>
            <a:r>
              <a:rPr lang="en-US" dirty="0" err="1" smtClean="0"/>
              <a:t>Gorjanovića-Krambergera</a:t>
            </a:r>
            <a:endParaRPr lang="en-US" dirty="0" smtClean="0"/>
          </a:p>
          <a:p>
            <a:r>
              <a:rPr lang="en-US" dirty="0" err="1" smtClean="0"/>
              <a:t>osim</a:t>
            </a:r>
            <a:r>
              <a:rPr lang="en-US" dirty="0" smtClean="0"/>
              <a:t> </a:t>
            </a:r>
            <a:r>
              <a:rPr lang="en-US" dirty="0" err="1" smtClean="0"/>
              <a:t>ljudskih</a:t>
            </a:r>
            <a:r>
              <a:rPr lang="en-US" dirty="0" smtClean="0"/>
              <a:t> </a:t>
            </a:r>
            <a:r>
              <a:rPr lang="en-US" dirty="0" err="1" smtClean="0"/>
              <a:t>ostataka</a:t>
            </a:r>
            <a:r>
              <a:rPr lang="en-US" dirty="0" smtClean="0"/>
              <a:t>, u </a:t>
            </a:r>
            <a:r>
              <a:rPr lang="en-US" dirty="0" err="1" smtClean="0"/>
              <a:t>špilji</a:t>
            </a:r>
            <a:r>
              <a:rPr lang="en-US" dirty="0" smtClean="0"/>
              <a:t> </a:t>
            </a:r>
            <a:r>
              <a:rPr lang="en-US" dirty="0" err="1" smtClean="0"/>
              <a:t>Hušnjakovo</a:t>
            </a:r>
            <a:r>
              <a:rPr lang="en-US" dirty="0" smtClean="0"/>
              <a:t> </a:t>
            </a:r>
            <a:r>
              <a:rPr lang="en-US" dirty="0" err="1" smtClean="0"/>
              <a:t>pronađen</a:t>
            </a:r>
            <a:r>
              <a:rPr lang="en-US" dirty="0" smtClean="0"/>
              <a:t> je </a:t>
            </a: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 err="1" smtClean="0"/>
              <a:t>broj</a:t>
            </a:r>
            <a:r>
              <a:rPr lang="en-US" dirty="0" smtClean="0"/>
              <a:t> </a:t>
            </a:r>
            <a:r>
              <a:rPr lang="en-US" dirty="0" err="1" smtClean="0"/>
              <a:t>fosilnih</a:t>
            </a:r>
            <a:r>
              <a:rPr lang="en-US" dirty="0" smtClean="0"/>
              <a:t> </a:t>
            </a:r>
            <a:r>
              <a:rPr lang="en-US" dirty="0" err="1" smtClean="0"/>
              <a:t>ostataka</a:t>
            </a:r>
            <a:r>
              <a:rPr lang="en-US" dirty="0" smtClean="0"/>
              <a:t> </a:t>
            </a:r>
            <a:r>
              <a:rPr lang="en-US" dirty="0" err="1" smtClean="0"/>
              <a:t>špiljskog</a:t>
            </a:r>
            <a:r>
              <a:rPr lang="en-US" dirty="0" smtClean="0"/>
              <a:t> </a:t>
            </a:r>
            <a:r>
              <a:rPr lang="en-US" dirty="0" err="1" smtClean="0"/>
              <a:t>medvjeda</a:t>
            </a:r>
            <a:r>
              <a:rPr lang="en-US" dirty="0" smtClean="0"/>
              <a:t>, </a:t>
            </a:r>
            <a:r>
              <a:rPr lang="en-US" dirty="0" err="1" smtClean="0"/>
              <a:t>losa</a:t>
            </a:r>
            <a:r>
              <a:rPr lang="en-US" dirty="0" smtClean="0"/>
              <a:t>, </a:t>
            </a:r>
            <a:r>
              <a:rPr lang="en-US" dirty="0" err="1" smtClean="0"/>
              <a:t>golemog</a:t>
            </a:r>
            <a:r>
              <a:rPr lang="en-US" dirty="0" smtClean="0"/>
              <a:t> </a:t>
            </a:r>
            <a:r>
              <a:rPr lang="en-US" dirty="0" err="1" smtClean="0"/>
              <a:t>jelena</a:t>
            </a:r>
            <a:r>
              <a:rPr lang="en-US" dirty="0" smtClean="0"/>
              <a:t>, </a:t>
            </a:r>
            <a:r>
              <a:rPr lang="en-US" dirty="0" err="1" smtClean="0"/>
              <a:t>dabra</a:t>
            </a:r>
            <a:r>
              <a:rPr lang="en-US" dirty="0" smtClean="0"/>
              <a:t>, </a:t>
            </a:r>
            <a:r>
              <a:rPr lang="en-US" dirty="0" err="1" smtClean="0"/>
              <a:t>nosoroga</a:t>
            </a:r>
            <a:r>
              <a:rPr lang="en-US" dirty="0" smtClean="0"/>
              <a:t>, </a:t>
            </a:r>
            <a:r>
              <a:rPr lang="en-US" dirty="0" err="1" smtClean="0"/>
              <a:t>divljeg</a:t>
            </a:r>
            <a:r>
              <a:rPr lang="en-US" dirty="0" smtClean="0"/>
              <a:t> </a:t>
            </a:r>
            <a:r>
              <a:rPr lang="en-US" dirty="0" err="1" smtClean="0"/>
              <a:t>goveda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1"/>
            <a:ext cx="3431142" cy="2285999"/>
          </a:xfrm>
          <a:prstGeom prst="rect">
            <a:avLst/>
          </a:prstGeom>
          <a:noFill/>
        </p:spPr>
      </p:pic>
      <p:pic>
        <p:nvPicPr>
          <p:cNvPr id="19460" name="Picture 4" descr="Image result for husnjakovo"/>
          <p:cNvPicPr>
            <a:picLocks noChangeAspect="1" noChangeArrowheads="1"/>
          </p:cNvPicPr>
          <p:nvPr/>
        </p:nvPicPr>
        <p:blipFill>
          <a:blip r:embed="rId3" cstate="print"/>
          <a:srcRect b="12088"/>
          <a:stretch>
            <a:fillRect/>
          </a:stretch>
        </p:blipFill>
        <p:spPr bwMode="auto">
          <a:xfrm>
            <a:off x="4876800" y="4546879"/>
            <a:ext cx="3505200" cy="23111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438400"/>
          </a:xfrm>
        </p:spPr>
        <p:txBody>
          <a:bodyPr/>
          <a:lstStyle/>
          <a:p>
            <a:r>
              <a:rPr lang="en-US" dirty="0" err="1" smtClean="0"/>
              <a:t>otvoren</a:t>
            </a:r>
            <a:r>
              <a:rPr lang="en-US" dirty="0" smtClean="0"/>
              <a:t> je 2010. </a:t>
            </a:r>
            <a:r>
              <a:rPr lang="en-US" dirty="0" err="1" smtClean="0"/>
              <a:t>godine</a:t>
            </a:r>
            <a:endParaRPr lang="en-US" dirty="0" smtClean="0"/>
          </a:p>
          <a:p>
            <a:r>
              <a:rPr lang="en-US" dirty="0" err="1" smtClean="0"/>
              <a:t>Krapinski</a:t>
            </a:r>
            <a:r>
              <a:rPr lang="en-US" dirty="0" smtClean="0"/>
              <a:t> </a:t>
            </a:r>
            <a:r>
              <a:rPr lang="en-US" dirty="0" err="1" smtClean="0"/>
              <a:t>neandertalac</a:t>
            </a:r>
            <a:r>
              <a:rPr lang="en-US" dirty="0" smtClean="0"/>
              <a:t> </a:t>
            </a:r>
            <a:r>
              <a:rPr lang="en-US" dirty="0" err="1" smtClean="0"/>
              <a:t>predstavljen</a:t>
            </a:r>
            <a:r>
              <a:rPr lang="en-US" dirty="0" smtClean="0"/>
              <a:t> je u </a:t>
            </a:r>
            <a:r>
              <a:rPr lang="en-US" dirty="0" err="1" smtClean="0"/>
              <a:t>polušpilji</a:t>
            </a:r>
            <a:r>
              <a:rPr lang="en-US" dirty="0" smtClean="0"/>
              <a:t> </a:t>
            </a:r>
            <a:r>
              <a:rPr lang="en-US" dirty="0" err="1" smtClean="0"/>
              <a:t>hiperrealističnim</a:t>
            </a:r>
            <a:r>
              <a:rPr lang="en-US" dirty="0" smtClean="0"/>
              <a:t> </a:t>
            </a:r>
            <a:r>
              <a:rPr lang="en-US" dirty="0" err="1" smtClean="0"/>
              <a:t>skulpturama</a:t>
            </a:r>
            <a:r>
              <a:rPr lang="en-US" dirty="0" smtClean="0"/>
              <a:t> u </a:t>
            </a:r>
            <a:r>
              <a:rPr lang="en-US" dirty="0" err="1" smtClean="0"/>
              <a:t>raznim</a:t>
            </a:r>
            <a:r>
              <a:rPr lang="en-US" dirty="0" smtClean="0"/>
              <a:t> </a:t>
            </a:r>
            <a:r>
              <a:rPr lang="en-US" dirty="0" err="1" smtClean="0"/>
              <a:t>životnim</a:t>
            </a:r>
            <a:r>
              <a:rPr lang="en-US" dirty="0" smtClean="0"/>
              <a:t> </a:t>
            </a:r>
            <a:r>
              <a:rPr lang="en-US" dirty="0" err="1" smtClean="0"/>
              <a:t>situacijama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0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MUZEJ KRAPINSKIH NEANDERTALACA</a:t>
            </a:r>
            <a:endParaRPr lang="en-US" sz="3200" dirty="0"/>
          </a:p>
        </p:txBody>
      </p:sp>
      <p:pic>
        <p:nvPicPr>
          <p:cNvPr id="20482" name="Picture 2" descr="Image result for muzej krapinskih neandertala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2850"/>
            <a:ext cx="4140200" cy="3105150"/>
          </a:xfrm>
          <a:prstGeom prst="rect">
            <a:avLst/>
          </a:prstGeom>
          <a:noFill/>
        </p:spPr>
      </p:pic>
      <p:pic>
        <p:nvPicPr>
          <p:cNvPr id="20484" name="Picture 4" descr="Image result for muzej krapinskih neandertal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6023" y="3762375"/>
            <a:ext cx="4647977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203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Segoe Print</vt:lpstr>
      <vt:lpstr>Office Theme</vt:lpstr>
      <vt:lpstr>Krapina</vt:lpstr>
      <vt:lpstr>Geografski smještaj</vt:lpstr>
      <vt:lpstr>PowerPoint Presentation</vt:lpstr>
      <vt:lpstr>Spomenici i znamenitosti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Krapina</dc:title>
  <dc:creator>Mia</dc:creator>
  <cp:lastModifiedBy>Topalusic</cp:lastModifiedBy>
  <cp:revision>20</cp:revision>
  <dcterms:created xsi:type="dcterms:W3CDTF">2017-05-16T11:28:40Z</dcterms:created>
  <dcterms:modified xsi:type="dcterms:W3CDTF">2017-06-06T23:17:51Z</dcterms:modified>
</cp:coreProperties>
</file>