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88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470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62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786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015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514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84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77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832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26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5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6" y="-1"/>
            <a:ext cx="12201526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DE335-4A3C-4E7A-A2C8-172145706AD2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BDFC-ECE5-412B-B342-0B6B59EB278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6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1663"/>
            <a:ext cx="9144000" cy="1036637"/>
          </a:xfrm>
        </p:spPr>
        <p:txBody>
          <a:bodyPr/>
          <a:lstStyle/>
          <a:p>
            <a:r>
              <a:rPr lang="hr-HR" dirty="0" smtClean="0"/>
              <a:t>Karlovac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8700"/>
            <a:ext cx="9144000" cy="977900"/>
          </a:xfrm>
        </p:spPr>
        <p:txBody>
          <a:bodyPr/>
          <a:lstStyle/>
          <a:p>
            <a:pPr algn="r"/>
            <a:r>
              <a:rPr lang="hr-HR" dirty="0" smtClean="0"/>
              <a:t>Ivan Krolo 8.B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09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Karlovac je grad smješten u središnjoj Hrvatskoj, jugozapadno od Zagreba.</a:t>
            </a:r>
          </a:p>
          <a:p>
            <a:r>
              <a:rPr lang="hr-HR" dirty="0" smtClean="0"/>
              <a:t>Nalazi se na pravcu koji povezuje Panoniju s Jadranskim morem.</a:t>
            </a:r>
          </a:p>
          <a:p>
            <a:r>
              <a:rPr lang="hr-HR" dirty="0" smtClean="0"/>
              <a:t>U području grada Karlovca živi oko 55 000  stanovnika.</a:t>
            </a:r>
          </a:p>
          <a:p>
            <a:r>
              <a:rPr lang="hr-HR" dirty="0" smtClean="0"/>
              <a:t>Ukupna površina je oko </a:t>
            </a:r>
            <a:r>
              <a:rPr lang="hr-HR" dirty="0"/>
              <a:t>402 </a:t>
            </a:r>
            <a:r>
              <a:rPr lang="hr-HR" dirty="0" smtClean="0"/>
              <a:t>km</a:t>
            </a:r>
            <a:r>
              <a:rPr lang="hr-HR" baseline="30000" dirty="0" smtClean="0"/>
              <a:t>2</a:t>
            </a:r>
            <a:r>
              <a:rPr lang="hr-HR" dirty="0" smtClean="0"/>
              <a:t> .</a:t>
            </a:r>
          </a:p>
          <a:p>
            <a:r>
              <a:rPr lang="hr-HR" dirty="0" smtClean="0"/>
              <a:t>Središte je Karlovačke županije.</a:t>
            </a:r>
            <a:endParaRPr lang="hr-HR" dirty="0"/>
          </a:p>
        </p:txBody>
      </p:sp>
      <p:grpSp>
        <p:nvGrpSpPr>
          <p:cNvPr id="10" name="Group 9"/>
          <p:cNvGrpSpPr/>
          <p:nvPr/>
        </p:nvGrpSpPr>
        <p:grpSpPr>
          <a:xfrm>
            <a:off x="7670800" y="3408626"/>
            <a:ext cx="4002087" cy="3449374"/>
            <a:chOff x="7467600" y="3339312"/>
            <a:chExt cx="4002087" cy="34493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8300" y="3339312"/>
              <a:ext cx="3481387" cy="344937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7467600" y="4191000"/>
              <a:ext cx="1828800" cy="5207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376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930275"/>
          </a:xfrm>
        </p:spPr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r>
              <a:rPr lang="hr-HR" dirty="0" smtClean="0"/>
              <a:t>Karlovac je relativno mlad grad kojem se zna točan datum nastanka- 13.7.1579.</a:t>
            </a:r>
          </a:p>
          <a:p>
            <a:r>
              <a:rPr lang="hr-HR" dirty="0" smtClean="0"/>
              <a:t>Građen je po zamisli idealnog renesansnog grada u obliku šesterokrake zvijezde sa središnjim trgom i ulicama koje se sijeku pod pravim kutom.</a:t>
            </a:r>
          </a:p>
          <a:p>
            <a:r>
              <a:rPr lang="hr-HR" dirty="0" smtClean="0"/>
              <a:t>Zahvaljujući procvatu trgovine tijekom 18. i 19. st., Karlovac je jedan od najrazvijenijih gradova Hrvatske.</a:t>
            </a:r>
          </a:p>
          <a:p>
            <a:r>
              <a:rPr lang="hr-HR" dirty="0" smtClean="0"/>
              <a:t>Tijekom Domovinskoga rata Karlovac je pretrpio teška granatiranja.</a:t>
            </a:r>
          </a:p>
          <a:p>
            <a:r>
              <a:rPr lang="hr-HR" dirty="0" smtClean="0"/>
              <a:t>Grad i okolica su oslobođeni 7.8.1995.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2878"/>
            <a:ext cx="4432300" cy="2954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32" y="292100"/>
            <a:ext cx="2170067" cy="32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0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0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919663"/>
          </a:xfrm>
        </p:spPr>
        <p:txBody>
          <a:bodyPr/>
          <a:lstStyle/>
          <a:p>
            <a:r>
              <a:rPr lang="hr-HR" dirty="0" smtClean="0"/>
              <a:t>Karlovac ima razvijenu metaloprerađivačku, prehrambenu te tekstilnu industriju.</a:t>
            </a:r>
          </a:p>
          <a:p>
            <a:endParaRPr lang="hr-HR" dirty="0" smtClean="0"/>
          </a:p>
          <a:p>
            <a:r>
              <a:rPr lang="hr-HR" dirty="0" smtClean="0"/>
              <a:t>Najpouznatija prehrambena industrija je Karlovačka industrija mlijeka (KIM), a tekstilna Kelteks.</a:t>
            </a:r>
          </a:p>
          <a:p>
            <a:endParaRPr lang="hr-HR" dirty="0" smtClean="0"/>
          </a:p>
          <a:p>
            <a:r>
              <a:rPr lang="hr-HR" dirty="0" smtClean="0"/>
              <a:t>Također je poznata Karlovačka pivovara koja je sada dio korporacije Heineken.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965200"/>
            <a:ext cx="4597400" cy="2928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7300"/>
            <a:ext cx="4785360" cy="199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19" y="3893793"/>
            <a:ext cx="2951162" cy="29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6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Turizam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6500"/>
            <a:ext cx="10515600" cy="4970463"/>
          </a:xfrm>
        </p:spPr>
        <p:txBody>
          <a:bodyPr/>
          <a:lstStyle/>
          <a:p>
            <a:r>
              <a:rPr lang="hr-HR" dirty="0" smtClean="0"/>
              <a:t>Karlovačka županija, nakon Zagreba, najjača je turistička destinacija kontinetalne Hrvatske.</a:t>
            </a:r>
          </a:p>
          <a:p>
            <a:endParaRPr lang="hr-HR" dirty="0" smtClean="0"/>
          </a:p>
          <a:p>
            <a:r>
              <a:rPr lang="hr-HR" dirty="0" smtClean="0"/>
              <a:t>Karlovac pruža nezaboravne reftinške ture tokovima Dobre ili Mrežnice ili ribolov na očuvanim vodama svojih rijeka.</a:t>
            </a:r>
          </a:p>
          <a:p>
            <a:endParaRPr lang="hr-HR" dirty="0" smtClean="0"/>
          </a:p>
          <a:p>
            <a:r>
              <a:rPr lang="hr-HR" dirty="0" smtClean="0"/>
              <a:t>Također ima razvijen tranzitni, gradski i izletnički turizam te ima bogatu gastronomsku ponudu.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65125"/>
            <a:ext cx="5981700" cy="3689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7" y="696912"/>
            <a:ext cx="4533900" cy="3396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57" y="1490463"/>
            <a:ext cx="6838157" cy="5128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745955"/>
            <a:ext cx="7755402" cy="4608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681" y="696912"/>
            <a:ext cx="7526833" cy="489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0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r>
              <a:rPr lang="hr-HR" dirty="0" smtClean="0"/>
              <a:t>Karlovački dani piva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4945063"/>
          </a:xfrm>
        </p:spPr>
        <p:txBody>
          <a:bodyPr/>
          <a:lstStyle/>
          <a:p>
            <a:r>
              <a:rPr lang="hr-HR" dirty="0" smtClean="0"/>
              <a:t>To je manifestacija koja se tradicionalno održava potkraj ljeta u Karlovcu na livadi kraj rijeke Korane.</a:t>
            </a:r>
          </a:p>
          <a:p>
            <a:r>
              <a:rPr lang="hr-HR" dirty="0" smtClean="0"/>
              <a:t>Prvi put je održana 1984. i jedino nije održana 1991.</a:t>
            </a:r>
          </a:p>
          <a:p>
            <a:r>
              <a:rPr lang="hr-HR" dirty="0" smtClean="0"/>
              <a:t>Dane piva posjećuje prosječno oko 200 000 tisuća ljudi, a sponzor je Karlovačka pivovara.</a:t>
            </a:r>
          </a:p>
          <a:p>
            <a:r>
              <a:rPr lang="hr-HR" dirty="0" smtClean="0"/>
              <a:t>Organiziran je i putnički prijevoz iz Zagreba vlakovima pod nazivom Pivo- express.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1184203"/>
            <a:ext cx="6979920" cy="3610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" y="2644648"/>
            <a:ext cx="6515100" cy="3659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04" y="2430544"/>
            <a:ext cx="6711696" cy="408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hr-HR" dirty="0" smtClean="0"/>
              <a:t>Spomenici i znamenitosti</a:t>
            </a:r>
            <a:endParaRPr lang="hr-HR" dirty="0"/>
          </a:p>
        </p:txBody>
      </p:sp>
      <p:grpSp>
        <p:nvGrpSpPr>
          <p:cNvPr id="5" name="Group 4"/>
          <p:cNvGrpSpPr/>
          <p:nvPr/>
        </p:nvGrpSpPr>
        <p:grpSpPr>
          <a:xfrm>
            <a:off x="237848" y="1283927"/>
            <a:ext cx="6299200" cy="4718051"/>
            <a:chOff x="4254500" y="2089151"/>
            <a:chExt cx="5943600" cy="44577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500" y="2089151"/>
              <a:ext cx="5943600" cy="44577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68800" y="22733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Zorin dom</a:t>
              </a:r>
              <a:endParaRPr lang="hr-HR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3279" y="1363304"/>
            <a:ext cx="5511242" cy="4559300"/>
            <a:chOff x="6184900" y="1485901"/>
            <a:chExt cx="5511242" cy="45593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4900" y="1485901"/>
              <a:ext cx="5511242" cy="45593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46714" y="1740842"/>
              <a:ext cx="31105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Gradski muzej Karlovac</a:t>
              </a:r>
              <a:endParaRPr lang="hr-HR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4047" y="1705900"/>
            <a:ext cx="11893915" cy="4256391"/>
            <a:chOff x="214047" y="1705900"/>
            <a:chExt cx="11893915" cy="42563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7" y="1705900"/>
              <a:ext cx="5827170" cy="387410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76048" y="2133583"/>
              <a:ext cx="2913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Stari grad Dubovac</a:t>
              </a:r>
              <a:endParaRPr lang="hr-HR" sz="2400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838" y="1715111"/>
              <a:ext cx="6258124" cy="424718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82174" y="940697"/>
            <a:ext cx="7556500" cy="5061281"/>
            <a:chOff x="382174" y="940697"/>
            <a:chExt cx="7556500" cy="506128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74" y="940697"/>
              <a:ext cx="7556500" cy="506128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41400" y="1283927"/>
              <a:ext cx="31190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Muzej Domovinskoga rata</a:t>
              </a:r>
              <a:endParaRPr lang="hr-HR" sz="24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10" y="1772069"/>
            <a:ext cx="6407307" cy="480548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61477" y="1549473"/>
            <a:ext cx="7143750" cy="4743450"/>
            <a:chOff x="1161477" y="1549473"/>
            <a:chExt cx="7143750" cy="47434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477" y="1549473"/>
              <a:ext cx="7143750" cy="47434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623186" y="1906822"/>
              <a:ext cx="30399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Pavlinski samostan</a:t>
              </a:r>
              <a:endParaRPr lang="hr-HR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24966" y="1115475"/>
            <a:ext cx="9574029" cy="5611445"/>
            <a:chOff x="2424966" y="1115475"/>
            <a:chExt cx="9574029" cy="561144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4966" y="1115475"/>
              <a:ext cx="9574029" cy="561144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834227" y="1363304"/>
              <a:ext cx="4896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/>
                <a:t>Nacionalno svetište sv. Josipa</a:t>
              </a:r>
              <a:endParaRPr lang="hr-H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46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287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Karlovac</vt:lpstr>
      <vt:lpstr>Općenito</vt:lpstr>
      <vt:lpstr>Povijest</vt:lpstr>
      <vt:lpstr>Gospodarstvo</vt:lpstr>
      <vt:lpstr>Turizam</vt:lpstr>
      <vt:lpstr>Karlovački dani piva</vt:lpstr>
      <vt:lpstr>Spomenici i znamenitosti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Karlovac</dc:title>
  <dc:creator>Robert</dc:creator>
  <cp:lastModifiedBy>Topalusic</cp:lastModifiedBy>
  <cp:revision>12</cp:revision>
  <dcterms:created xsi:type="dcterms:W3CDTF">2017-05-24T08:53:54Z</dcterms:created>
  <dcterms:modified xsi:type="dcterms:W3CDTF">2017-06-06T22:48:17Z</dcterms:modified>
</cp:coreProperties>
</file>