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57" r:id="rId3"/>
    <p:sldId id="263" r:id="rId4"/>
    <p:sldId id="262" r:id="rId5"/>
    <p:sldId id="258" r:id="rId6"/>
    <p:sldId id="259" r:id="rId7"/>
    <p:sldId id="264" r:id="rId8"/>
    <p:sldId id="260" r:id="rId9"/>
    <p:sldId id="265" r:id="rId10"/>
    <p:sldId id="266" r:id="rId11"/>
    <p:sldId id="267" r:id="rId12"/>
    <p:sldId id="268"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p:scale>
          <a:sx n="100" d="100"/>
          <a:sy n="100" d="100"/>
        </p:scale>
        <p:origin x="-294" y="-7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0B6F0-5369-4D45-A011-0223ADCF926E}" type="datetimeFigureOut">
              <a:rPr lang="en-US" smtClean="0"/>
              <a:pPr/>
              <a:t>10/23/2014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7472A-DCA1-49D9-A0F3-DB4E9DED4BB9}" type="slidenum">
              <a:rPr lang="en-US" smtClean="0"/>
              <a:pPr/>
              <a:t>‹#›</a:t>
            </a:fld>
            <a:endParaRPr lang="en-US"/>
          </a:p>
        </p:txBody>
      </p:sp>
    </p:spTree>
    <p:extLst>
      <p:ext uri="{BB962C8B-B14F-4D97-AF65-F5344CB8AC3E}">
        <p14:creationId xmlns:p14="http://schemas.microsoft.com/office/powerpoint/2010/main" xmlns="" val="136639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7472A-DCA1-49D9-A0F3-DB4E9DED4BB9}" type="slidenum">
              <a:rPr lang="en-US" smtClean="0"/>
              <a:pPr/>
              <a:t>2</a:t>
            </a:fld>
            <a:endParaRPr lang="en-US"/>
          </a:p>
        </p:txBody>
      </p:sp>
    </p:spTree>
    <p:extLst>
      <p:ext uri="{BB962C8B-B14F-4D97-AF65-F5344CB8AC3E}">
        <p14:creationId xmlns:p14="http://schemas.microsoft.com/office/powerpoint/2010/main" xmlns="" val="2655756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2" y="483519"/>
            <a:ext cx="7772400" cy="648071"/>
          </a:xfrm>
        </p:spPr>
        <p:txBody>
          <a:bodyPr>
            <a:noAutofit/>
          </a:bodyPr>
          <a:lstStyle>
            <a:lvl1pPr>
              <a:defRPr sz="4000" baseline="0">
                <a:solidFill>
                  <a:schemeClr val="tx1"/>
                </a:solidFill>
              </a:defRPr>
            </a:lvl1pPr>
          </a:lstStyle>
          <a:p>
            <a:r>
              <a:rPr lang="en-US" dirty="0" smtClean="0"/>
              <a:t>NAME OF PRESENTATION</a:t>
            </a:r>
            <a:endParaRPr lang="fr-CA" dirty="0"/>
          </a:p>
        </p:txBody>
      </p:sp>
      <p:sp>
        <p:nvSpPr>
          <p:cNvPr id="3" name="Subtitle 2"/>
          <p:cNvSpPr>
            <a:spLocks noGrp="1"/>
          </p:cNvSpPr>
          <p:nvPr>
            <p:ph type="subTitle" idx="1" hasCustomPrompt="1"/>
          </p:nvPr>
        </p:nvSpPr>
        <p:spPr>
          <a:xfrm>
            <a:off x="1371600" y="987574"/>
            <a:ext cx="6400800" cy="504056"/>
          </a:xfrm>
        </p:spPr>
        <p:txBody>
          <a:bodyPr>
            <a:no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fr-CA" dirty="0"/>
          </a:p>
        </p:txBody>
      </p:sp>
    </p:spTree>
    <p:extLst>
      <p:ext uri="{BB962C8B-B14F-4D97-AF65-F5344CB8AC3E}">
        <p14:creationId xmlns:p14="http://schemas.microsoft.com/office/powerpoint/2010/main" xmlns="" val="4240224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fr-CA" dirty="0"/>
          </a:p>
        </p:txBody>
      </p:sp>
      <p:sp>
        <p:nvSpPr>
          <p:cNvPr id="3" name="Content Placeholder 2"/>
          <p:cNvSpPr>
            <a:spLocks noGrp="1"/>
          </p:cNvSpPr>
          <p:nvPr>
            <p:ph idx="1" hasCustomPrompt="1"/>
          </p:nvPr>
        </p:nvSpPr>
        <p:spPr>
          <a:xfrm>
            <a:off x="457200" y="1200151"/>
            <a:ext cx="8229600" cy="3675855"/>
          </a:xfrm>
        </p:spPr>
        <p:txBody>
          <a:bodyPr/>
          <a:lstStyle>
            <a:lvl1pPr marL="0" indent="0" algn="ctr">
              <a:buNone/>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fr-CA" dirty="0"/>
          </a:p>
        </p:txBody>
      </p:sp>
    </p:spTree>
    <p:extLst>
      <p:ext uri="{BB962C8B-B14F-4D97-AF65-F5344CB8AC3E}">
        <p14:creationId xmlns:p14="http://schemas.microsoft.com/office/powerpoint/2010/main" xmlns="" val="299404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9" cy="857250"/>
          </a:xfrm>
        </p:spPr>
        <p:txBody>
          <a:bodyPr/>
          <a:lstStyle>
            <a:lvl1pPr algn="l">
              <a:defRPr/>
            </a:lvl1pPr>
          </a:lstStyle>
          <a:p>
            <a:r>
              <a:rPr lang="en-US" dirty="0" smtClean="0"/>
              <a:t>Title</a:t>
            </a:r>
            <a:endParaRPr lang="fr-CA" dirty="0"/>
          </a:p>
        </p:txBody>
      </p:sp>
      <p:sp>
        <p:nvSpPr>
          <p:cNvPr id="3" name="Content Placeholder 2"/>
          <p:cNvSpPr>
            <a:spLocks noGrp="1"/>
          </p:cNvSpPr>
          <p:nvPr>
            <p:ph idx="1" hasCustomPrompt="1"/>
          </p:nvPr>
        </p:nvSpPr>
        <p:spPr>
          <a:xfrm>
            <a:off x="2339752" y="1200151"/>
            <a:ext cx="6347049" cy="3675855"/>
          </a:xfrm>
        </p:spPr>
        <p:txBody>
          <a:bodyPr/>
          <a:lstStyle>
            <a:lvl1pPr algn="l">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fr-CA" dirty="0"/>
          </a:p>
        </p:txBody>
      </p:sp>
    </p:spTree>
    <p:extLst>
      <p:ext uri="{BB962C8B-B14F-4D97-AF65-F5344CB8AC3E}">
        <p14:creationId xmlns:p14="http://schemas.microsoft.com/office/powerpoint/2010/main" xmlns="" val="14941440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fr-CA" dirty="0"/>
          </a:p>
        </p:txBody>
      </p:sp>
      <p:sp>
        <p:nvSpPr>
          <p:cNvPr id="3" name="Content Placeholder 2"/>
          <p:cNvSpPr>
            <a:spLocks noGrp="1"/>
          </p:cNvSpPr>
          <p:nvPr>
            <p:ph idx="1" hasCustomPrompt="1"/>
          </p:nvPr>
        </p:nvSpPr>
        <p:spPr>
          <a:xfrm>
            <a:off x="611560" y="1275607"/>
            <a:ext cx="8075241" cy="3600399"/>
          </a:xfrm>
        </p:spPr>
        <p:txBody>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fr-CA" dirty="0"/>
          </a:p>
        </p:txBody>
      </p:sp>
    </p:spTree>
    <p:extLst>
      <p:ext uri="{BB962C8B-B14F-4D97-AF65-F5344CB8AC3E}">
        <p14:creationId xmlns:p14="http://schemas.microsoft.com/office/powerpoint/2010/main" xmlns="" val="3210549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9" cy="857250"/>
          </a:xfrm>
        </p:spPr>
        <p:txBody>
          <a:bodyPr/>
          <a:lstStyle>
            <a:lvl1pPr algn="l">
              <a:defRPr/>
            </a:lvl1pPr>
          </a:lstStyle>
          <a:p>
            <a:r>
              <a:rPr lang="en-US" dirty="0" smtClean="0"/>
              <a:t>Title</a:t>
            </a:r>
            <a:endParaRPr lang="fr-CA" dirty="0"/>
          </a:p>
        </p:txBody>
      </p:sp>
      <p:sp>
        <p:nvSpPr>
          <p:cNvPr id="3" name="Content Placeholder 2"/>
          <p:cNvSpPr>
            <a:spLocks noGrp="1"/>
          </p:cNvSpPr>
          <p:nvPr>
            <p:ph idx="1" hasCustomPrompt="1"/>
          </p:nvPr>
        </p:nvSpPr>
        <p:spPr>
          <a:xfrm>
            <a:off x="2339752" y="1200151"/>
            <a:ext cx="6347049" cy="3675855"/>
          </a:xfrm>
        </p:spPr>
        <p:txBody>
          <a:bodyPr/>
          <a:lstStyle>
            <a:lvl1pPr algn="l">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fr-CA" dirty="0"/>
          </a:p>
        </p:txBody>
      </p:sp>
    </p:spTree>
    <p:extLst>
      <p:ext uri="{BB962C8B-B14F-4D97-AF65-F5344CB8AC3E}">
        <p14:creationId xmlns:p14="http://schemas.microsoft.com/office/powerpoint/2010/main" xmlns="" val="896228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6EAC36-A27C-4D23-9B95-C07DA21CEC13}" type="datetimeFigureOut">
              <a:rPr lang="en-US" noProof="0" smtClean="0"/>
              <a:pPr/>
              <a:t>10/23/2014</a:t>
            </a:fld>
            <a:endParaRPr lang="en-US" noProof="0" dirty="0"/>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6A468E-4500-4E96-ADC7-1BB5E9AF820F}" type="slidenum">
              <a:rPr lang="en-US" noProof="0" smtClean="0"/>
              <a:pPr/>
              <a:t>‹#›</a:t>
            </a:fld>
            <a:endParaRPr lang="en-US" noProof="0" dirty="0"/>
          </a:p>
        </p:txBody>
      </p:sp>
    </p:spTree>
    <p:extLst>
      <p:ext uri="{BB962C8B-B14F-4D97-AF65-F5344CB8AC3E}">
        <p14:creationId xmlns:p14="http://schemas.microsoft.com/office/powerpoint/2010/main" xmlns="" val="352190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myths.e2bn.org/mythsandlegends/view_myth.php?id=185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6000" b="1" dirty="0" smtClean="0">
                <a:latin typeface="Chiller" pitchFamily="82" charset="0"/>
              </a:rPr>
              <a:t>FANTASY FOREST</a:t>
            </a:r>
            <a:endParaRPr lang="en-US" sz="6000" b="1" dirty="0">
              <a:latin typeface="Chiller" pitchFamily="82" charset="0"/>
            </a:endParaRPr>
          </a:p>
        </p:txBody>
      </p:sp>
    </p:spTree>
    <p:extLst>
      <p:ext uri="{BB962C8B-B14F-4D97-AF65-F5344CB8AC3E}">
        <p14:creationId xmlns:p14="http://schemas.microsoft.com/office/powerpoint/2010/main" xmlns="" val="104090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a:xfrm>
            <a:off x="6732240" y="2715766"/>
            <a:ext cx="1954560" cy="2160240"/>
          </a:xfrm>
        </p:spPr>
        <p:txBody>
          <a:bodyPr/>
          <a:lstStyle/>
          <a:p>
            <a:endParaRPr lang="hr-HR" dirty="0"/>
          </a:p>
        </p:txBody>
      </p:sp>
      <p:pic>
        <p:nvPicPr>
          <p:cNvPr id="1026" name="Picture 2" descr="Home to a glingbob or a tootflit, what do you think?"/>
          <p:cNvPicPr>
            <a:picLocks noChangeAspect="1" noChangeArrowheads="1"/>
          </p:cNvPicPr>
          <p:nvPr/>
        </p:nvPicPr>
        <p:blipFill>
          <a:blip r:embed="rId2" cstate="print"/>
          <a:srcRect/>
          <a:stretch>
            <a:fillRect/>
          </a:stretch>
        </p:blipFill>
        <p:spPr bwMode="auto">
          <a:xfrm>
            <a:off x="3275856" y="1563638"/>
            <a:ext cx="2638425" cy="1847850"/>
          </a:xfrm>
          <a:prstGeom prst="rect">
            <a:avLst/>
          </a:prstGeom>
          <a:noFill/>
          <a:ln w="9525">
            <a:noFill/>
            <a:miter lim="800000"/>
            <a:headEnd/>
            <a:tailEnd/>
          </a:ln>
        </p:spPr>
      </p:pic>
      <p:pic>
        <p:nvPicPr>
          <p:cNvPr id="1027" name="Picture 3" descr="Pressmennan Wood"/>
          <p:cNvPicPr>
            <a:picLocks noChangeAspect="1" noChangeArrowheads="1"/>
          </p:cNvPicPr>
          <p:nvPr/>
        </p:nvPicPr>
        <p:blipFill>
          <a:blip r:embed="rId3" cstate="print"/>
          <a:srcRect/>
          <a:stretch>
            <a:fillRect/>
          </a:stretch>
        </p:blipFill>
        <p:spPr bwMode="auto">
          <a:xfrm>
            <a:off x="179513" y="1347614"/>
            <a:ext cx="2952328" cy="2494722"/>
          </a:xfrm>
          <a:prstGeom prst="rect">
            <a:avLst/>
          </a:prstGeom>
          <a:noFill/>
          <a:ln w="9525">
            <a:noFill/>
            <a:miter lim="800000"/>
            <a:headEnd/>
            <a:tailEnd/>
          </a:ln>
        </p:spPr>
      </p:pic>
      <p:pic>
        <p:nvPicPr>
          <p:cNvPr id="1028" name="Picture 4" descr="Anyone at home?"/>
          <p:cNvPicPr>
            <a:picLocks noChangeAspect="1" noChangeArrowheads="1"/>
          </p:cNvPicPr>
          <p:nvPr/>
        </p:nvPicPr>
        <p:blipFill>
          <a:blip r:embed="rId4" cstate="print"/>
          <a:srcRect/>
          <a:stretch>
            <a:fillRect/>
          </a:stretch>
        </p:blipFill>
        <p:spPr bwMode="auto">
          <a:xfrm>
            <a:off x="6084168" y="1347614"/>
            <a:ext cx="2771800"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hr-HR" b="1" dirty="0" smtClean="0"/>
              <a:t/>
            </a:r>
            <a:br>
              <a:rPr lang="hr-HR" b="1" dirty="0" smtClean="0"/>
            </a:br>
            <a:r>
              <a:rPr lang="hr-HR" dirty="0" smtClean="0">
                <a:latin typeface="Chiller" pitchFamily="82" charset="0"/>
              </a:rPr>
              <a:t>Beddgelert </a:t>
            </a:r>
            <a:r>
              <a:rPr lang="hr-HR" dirty="0" smtClean="0">
                <a:latin typeface="Chiller" pitchFamily="82" charset="0"/>
              </a:rPr>
              <a:t>Forest, Gwynedd</a:t>
            </a:r>
            <a:r>
              <a:rPr lang="hr-HR" dirty="0" smtClean="0"/>
              <a:t/>
            </a:r>
            <a:br>
              <a:rPr lang="hr-HR" dirty="0" smtClean="0"/>
            </a:br>
            <a:endParaRPr lang="hr-HR" dirty="0"/>
          </a:p>
        </p:txBody>
      </p:sp>
      <p:sp>
        <p:nvSpPr>
          <p:cNvPr id="3" name="Content Placeholder 2"/>
          <p:cNvSpPr>
            <a:spLocks noGrp="1"/>
          </p:cNvSpPr>
          <p:nvPr>
            <p:ph idx="1"/>
          </p:nvPr>
        </p:nvSpPr>
        <p:spPr>
          <a:xfrm>
            <a:off x="611560" y="1275607"/>
            <a:ext cx="5544615" cy="1368151"/>
          </a:xfrm>
        </p:spPr>
        <p:txBody>
          <a:bodyPr>
            <a:normAutofit/>
          </a:bodyPr>
          <a:lstStyle/>
          <a:p>
            <a:pPr>
              <a:buNone/>
            </a:pPr>
            <a:r>
              <a:rPr lang="hr-HR" sz="2000" dirty="0" smtClean="0">
                <a:latin typeface="Kristen ITC" pitchFamily="66" charset="0"/>
              </a:rPr>
              <a:t>• </a:t>
            </a:r>
            <a:r>
              <a:rPr lang="hr-HR" sz="1900" dirty="0" smtClean="0">
                <a:latin typeface="Kristen ITC" pitchFamily="66" charset="0"/>
              </a:rPr>
              <a:t>Gelert, the faithful servant of Prince Llewelyn the Great, risked his life to save his master's baby son from a wolf </a:t>
            </a:r>
            <a:r>
              <a:rPr lang="hr-HR" sz="1900" dirty="0" smtClean="0">
                <a:latin typeface="Kristen ITC" pitchFamily="66" charset="0"/>
              </a:rPr>
              <a:t>and</a:t>
            </a:r>
            <a:endParaRPr lang="hr-HR" sz="1900" dirty="0">
              <a:latin typeface="Kristen ITC" pitchFamily="66" charset="0"/>
            </a:endParaRPr>
          </a:p>
        </p:txBody>
      </p:sp>
      <p:pic>
        <p:nvPicPr>
          <p:cNvPr id="1026" name="Picture 2" descr="Gwynedd UK location map.svg"/>
          <p:cNvPicPr>
            <a:picLocks noChangeAspect="1" noChangeArrowheads="1"/>
          </p:cNvPicPr>
          <p:nvPr/>
        </p:nvPicPr>
        <p:blipFill>
          <a:blip r:embed="rId2" cstate="print"/>
          <a:srcRect/>
          <a:stretch>
            <a:fillRect/>
          </a:stretch>
        </p:blipFill>
        <p:spPr bwMode="auto">
          <a:xfrm>
            <a:off x="6588224" y="195486"/>
            <a:ext cx="2381250" cy="2438400"/>
          </a:xfrm>
          <a:prstGeom prst="rect">
            <a:avLst/>
          </a:prstGeom>
          <a:noFill/>
          <a:ln w="9525">
            <a:noFill/>
            <a:miter lim="800000"/>
            <a:headEnd/>
            <a:tailEnd/>
          </a:ln>
        </p:spPr>
      </p:pic>
      <p:pic>
        <p:nvPicPr>
          <p:cNvPr id="1027" name="Picture 3" descr="is?X7jTkRZII-ctQORjDO7BVa1cfC4JxFRQbpCEw5CaRjc&amp;height=1024"/>
          <p:cNvPicPr>
            <a:picLocks noChangeAspect="1" noChangeArrowheads="1"/>
          </p:cNvPicPr>
          <p:nvPr/>
        </p:nvPicPr>
        <p:blipFill>
          <a:blip r:embed="rId3" cstate="print"/>
          <a:srcRect/>
          <a:stretch>
            <a:fillRect/>
          </a:stretch>
        </p:blipFill>
        <p:spPr bwMode="auto">
          <a:xfrm>
            <a:off x="179512" y="2211710"/>
            <a:ext cx="3248025" cy="2590800"/>
          </a:xfrm>
          <a:prstGeom prst="rect">
            <a:avLst/>
          </a:prstGeom>
          <a:noFill/>
          <a:ln w="9525">
            <a:noFill/>
            <a:miter lim="800000"/>
            <a:headEnd/>
            <a:tailEnd/>
          </a:ln>
        </p:spPr>
      </p:pic>
      <p:sp>
        <p:nvSpPr>
          <p:cNvPr id="7" name="TextBox 6"/>
          <p:cNvSpPr txBox="1"/>
          <p:nvPr/>
        </p:nvSpPr>
        <p:spPr>
          <a:xfrm>
            <a:off x="3635896" y="2643758"/>
            <a:ext cx="4896544" cy="2139047"/>
          </a:xfrm>
          <a:prstGeom prst="rect">
            <a:avLst/>
          </a:prstGeom>
          <a:noFill/>
        </p:spPr>
        <p:txBody>
          <a:bodyPr wrap="square" rtlCol="0">
            <a:spAutoFit/>
          </a:bodyPr>
          <a:lstStyle/>
          <a:p>
            <a:r>
              <a:rPr lang="hr-HR" sz="1900" dirty="0" smtClean="0">
                <a:latin typeface="Kristen ITC" pitchFamily="66" charset="0"/>
              </a:rPr>
              <a:t>went to greet Llewelyn dripping with the beast's </a:t>
            </a:r>
            <a:r>
              <a:rPr lang="hr-HR" sz="1900" dirty="0" smtClean="0">
                <a:latin typeface="Kristen ITC" pitchFamily="66" charset="0"/>
              </a:rPr>
              <a:t>blood. </a:t>
            </a:r>
            <a:r>
              <a:rPr lang="hr-HR" sz="1900" dirty="0" smtClean="0">
                <a:latin typeface="Kristen ITC" pitchFamily="66" charset="0"/>
              </a:rPr>
              <a:t>The prince thought it was his son's blood and killed Gelert, whose grave ("bedd") can be found in this forest. That's why you can meet his ghost while walking there.</a:t>
            </a:r>
          </a:p>
          <a:p>
            <a:endParaRPr lang="hr-HR" sz="1900" dirty="0">
              <a:latin typeface="Kristen ITC"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hr-HR" b="1" dirty="0" smtClean="0"/>
              <a:t/>
            </a:r>
            <a:br>
              <a:rPr lang="hr-HR" b="1" dirty="0" smtClean="0"/>
            </a:br>
            <a:r>
              <a:rPr lang="hr-HR" dirty="0" smtClean="0">
                <a:latin typeface="Chiller" pitchFamily="82" charset="0"/>
              </a:rPr>
              <a:t>Wayland </a:t>
            </a:r>
            <a:r>
              <a:rPr lang="hr-HR" dirty="0" smtClean="0">
                <a:latin typeface="Chiller" pitchFamily="82" charset="0"/>
              </a:rPr>
              <a:t>Wood, Norfolk</a:t>
            </a:r>
            <a:r>
              <a:rPr lang="hr-HR" dirty="0" smtClean="0"/>
              <a:t/>
            </a:r>
            <a:br>
              <a:rPr lang="hr-HR" dirty="0" smtClean="0"/>
            </a:br>
            <a:endParaRPr lang="hr-HR" dirty="0"/>
          </a:p>
        </p:txBody>
      </p:sp>
      <p:sp>
        <p:nvSpPr>
          <p:cNvPr id="3" name="Content Placeholder 2"/>
          <p:cNvSpPr>
            <a:spLocks noGrp="1"/>
          </p:cNvSpPr>
          <p:nvPr>
            <p:ph idx="1"/>
          </p:nvPr>
        </p:nvSpPr>
        <p:spPr>
          <a:xfrm>
            <a:off x="457200" y="1059583"/>
            <a:ext cx="6491064" cy="1512167"/>
          </a:xfrm>
        </p:spPr>
        <p:txBody>
          <a:bodyPr>
            <a:normAutofit fontScale="85000" lnSpcReduction="10000"/>
          </a:bodyPr>
          <a:lstStyle/>
          <a:p>
            <a:pPr algn="l"/>
            <a:r>
              <a:rPr lang="hr-HR" sz="1900" dirty="0" smtClean="0">
                <a:latin typeface="Kristen ITC" pitchFamily="66" charset="0"/>
              </a:rPr>
              <a:t>•˝</a:t>
            </a:r>
            <a:r>
              <a:rPr lang="hr-HR" sz="1900" b="1" dirty="0" smtClean="0">
                <a:latin typeface="Kristen ITC" pitchFamily="66" charset="0"/>
              </a:rPr>
              <a:t>Babes in the wood˝ </a:t>
            </a:r>
            <a:r>
              <a:rPr lang="hr-HR" sz="1900" dirty="0" smtClean="0">
                <a:latin typeface="Kristen ITC" pitchFamily="66" charset="0"/>
              </a:rPr>
              <a:t>- </a:t>
            </a:r>
            <a:r>
              <a:rPr lang="hr-HR" sz="2000" dirty="0" smtClean="0">
                <a:latin typeface="Kristen ITC" pitchFamily="66" charset="0"/>
              </a:rPr>
              <a:t>the </a:t>
            </a:r>
            <a:r>
              <a:rPr lang="hr-HR" sz="2000" dirty="0" smtClean="0">
                <a:latin typeface="Kristen ITC" pitchFamily="66" charset="0"/>
              </a:rPr>
              <a:t>centuries old legend tells that these two children, brother and sister, were left to their uncle after the death of their parents. They were to inherit their father's fortune, but if they die before this time the wealth would go directly to the uncle. So the uncle abandons the two children to die in the wood. </a:t>
            </a:r>
            <a:r>
              <a:rPr lang="hr-HR" sz="2000" dirty="0" smtClean="0">
                <a:latin typeface="Kristen ITC" pitchFamily="66" charset="0"/>
              </a:rPr>
              <a:t> </a:t>
            </a:r>
            <a:endParaRPr lang="hr-HR" sz="2000" dirty="0">
              <a:latin typeface="Kristen ITC" pitchFamily="66" charset="0"/>
            </a:endParaRPr>
          </a:p>
        </p:txBody>
      </p:sp>
      <p:pic>
        <p:nvPicPr>
          <p:cNvPr id="2050" name="Picture 2" descr="File:Norfolk UK locator map 2010.svg"/>
          <p:cNvPicPr>
            <a:picLocks noChangeAspect="1" noChangeArrowheads="1"/>
          </p:cNvPicPr>
          <p:nvPr/>
        </p:nvPicPr>
        <p:blipFill>
          <a:blip r:embed="rId2" cstate="print"/>
          <a:srcRect/>
          <a:stretch>
            <a:fillRect/>
          </a:stretch>
        </p:blipFill>
        <p:spPr bwMode="auto">
          <a:xfrm>
            <a:off x="7092280" y="195486"/>
            <a:ext cx="1811660" cy="1944216"/>
          </a:xfrm>
          <a:prstGeom prst="rect">
            <a:avLst/>
          </a:prstGeom>
          <a:noFill/>
          <a:ln w="9525">
            <a:noFill/>
            <a:miter lim="800000"/>
            <a:headEnd/>
            <a:tailEnd/>
          </a:ln>
        </p:spPr>
      </p:pic>
      <p:pic>
        <p:nvPicPr>
          <p:cNvPr id="2051" name="Picture 3" descr="Wayland-Wood-aerial-Mike-Page"/>
          <p:cNvPicPr>
            <a:picLocks noChangeAspect="1" noChangeArrowheads="1"/>
          </p:cNvPicPr>
          <p:nvPr/>
        </p:nvPicPr>
        <p:blipFill>
          <a:blip r:embed="rId3" cstate="print"/>
          <a:srcRect/>
          <a:stretch>
            <a:fillRect/>
          </a:stretch>
        </p:blipFill>
        <p:spPr bwMode="auto">
          <a:xfrm>
            <a:off x="6012160" y="2692986"/>
            <a:ext cx="2830066" cy="1966996"/>
          </a:xfrm>
          <a:prstGeom prst="rect">
            <a:avLst/>
          </a:prstGeom>
          <a:noFill/>
          <a:ln w="9525">
            <a:noFill/>
            <a:miter lim="800000"/>
            <a:headEnd/>
            <a:tailEnd/>
          </a:ln>
        </p:spPr>
      </p:pic>
      <p:pic>
        <p:nvPicPr>
          <p:cNvPr id="2052" name="Picture 4" descr="Wayland-Wood-bluebells-credit-Richard-Osbourne-(36)"/>
          <p:cNvPicPr>
            <a:picLocks noChangeAspect="1" noChangeArrowheads="1"/>
          </p:cNvPicPr>
          <p:nvPr/>
        </p:nvPicPr>
        <p:blipFill>
          <a:blip r:embed="rId4" cstate="print"/>
          <a:srcRect/>
          <a:stretch>
            <a:fillRect/>
          </a:stretch>
        </p:blipFill>
        <p:spPr bwMode="auto">
          <a:xfrm>
            <a:off x="323528" y="2643758"/>
            <a:ext cx="3105150" cy="2066925"/>
          </a:xfrm>
          <a:prstGeom prst="rect">
            <a:avLst/>
          </a:prstGeom>
          <a:noFill/>
          <a:ln w="9525">
            <a:noFill/>
            <a:miter lim="800000"/>
            <a:headEnd/>
            <a:tailEnd/>
          </a:ln>
        </p:spPr>
      </p:pic>
      <p:sp>
        <p:nvSpPr>
          <p:cNvPr id="8" name="TextBox 7"/>
          <p:cNvSpPr txBox="1"/>
          <p:nvPr/>
        </p:nvSpPr>
        <p:spPr>
          <a:xfrm>
            <a:off x="3563888" y="2643758"/>
            <a:ext cx="2304256" cy="1938992"/>
          </a:xfrm>
          <a:prstGeom prst="rect">
            <a:avLst/>
          </a:prstGeom>
          <a:noFill/>
        </p:spPr>
        <p:txBody>
          <a:bodyPr wrap="square" rtlCol="0">
            <a:spAutoFit/>
          </a:bodyPr>
          <a:lstStyle/>
          <a:p>
            <a:r>
              <a:rPr lang="hr-HR" dirty="0" smtClean="0"/>
              <a:t>•</a:t>
            </a:r>
            <a:r>
              <a:rPr lang="hr-HR" sz="1700" dirty="0" smtClean="0">
                <a:latin typeface="Kristen ITC" pitchFamily="66" charset="0"/>
              </a:rPr>
              <a:t>In </a:t>
            </a:r>
            <a:r>
              <a:rPr lang="hr-HR" sz="1700" dirty="0" smtClean="0">
                <a:latin typeface="Kristen ITC" pitchFamily="66" charset="0"/>
              </a:rPr>
              <a:t>1879, the tree that the babes had been left under was struck by lightning and people visited the area for souvenirs.</a:t>
            </a:r>
            <a:endParaRPr lang="hr-HR" sz="1700" dirty="0">
              <a:latin typeface="Kristen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hr-HR" dirty="0" smtClean="0"/>
              <a:t/>
            </a:r>
            <a:br>
              <a:rPr lang="hr-HR" dirty="0" smtClean="0"/>
            </a:br>
            <a:r>
              <a:rPr lang="hr-HR" dirty="0" smtClean="0">
                <a:latin typeface="Chiller" pitchFamily="82" charset="0"/>
              </a:rPr>
              <a:t>Sherwood, Nottinghamshire                    </a:t>
            </a:r>
            <a:r>
              <a:rPr lang="hr-HR" dirty="0" smtClean="0"/>
              <a:t/>
            </a:r>
            <a:br>
              <a:rPr lang="hr-HR" dirty="0" smtClean="0"/>
            </a:br>
            <a:endParaRPr lang="en-US" dirty="0"/>
          </a:p>
        </p:txBody>
      </p:sp>
      <p:sp>
        <p:nvSpPr>
          <p:cNvPr id="3" name="Content Placeholder 2"/>
          <p:cNvSpPr>
            <a:spLocks noGrp="1"/>
          </p:cNvSpPr>
          <p:nvPr>
            <p:ph idx="1"/>
          </p:nvPr>
        </p:nvSpPr>
        <p:spPr>
          <a:xfrm>
            <a:off x="457200" y="1200150"/>
            <a:ext cx="6563072" cy="3459832"/>
          </a:xfrm>
        </p:spPr>
        <p:txBody>
          <a:bodyPr>
            <a:normAutofit/>
          </a:bodyPr>
          <a:lstStyle/>
          <a:p>
            <a:pPr algn="l"/>
            <a:r>
              <a:rPr lang="en-US" sz="2800" dirty="0" smtClean="0"/>
              <a:t>•</a:t>
            </a:r>
            <a:r>
              <a:rPr lang="hr-HR" sz="1800" dirty="0" smtClean="0">
                <a:latin typeface="Kristen ITC" pitchFamily="66" charset="0"/>
              </a:rPr>
              <a:t> </a:t>
            </a:r>
            <a:r>
              <a:rPr lang="hr-HR" sz="2000" dirty="0" smtClean="0">
                <a:latin typeface="Kristen ITC" pitchFamily="66" charset="0"/>
              </a:rPr>
              <a:t>a royal forest in Nottinghamshire, England, </a:t>
            </a:r>
          </a:p>
          <a:p>
            <a:pPr algn="l"/>
            <a:r>
              <a:rPr lang="hr-HR" sz="2000" dirty="0" smtClean="0">
                <a:latin typeface="Kristen ITC" pitchFamily="66" charset="0"/>
              </a:rPr>
              <a:t>   famous by the legend of </a:t>
            </a:r>
            <a:r>
              <a:rPr lang="hr-HR" sz="2000" b="1" dirty="0" smtClean="0">
                <a:latin typeface="Kristen ITC" pitchFamily="66" charset="0"/>
              </a:rPr>
              <a:t>Robin Hood</a:t>
            </a:r>
            <a:r>
              <a:rPr lang="hr-HR" sz="2000" dirty="0" smtClean="0">
                <a:latin typeface="Kristen ITC" pitchFamily="66" charset="0"/>
              </a:rPr>
              <a:t>, </a:t>
            </a:r>
          </a:p>
          <a:p>
            <a:pPr algn="l"/>
            <a:r>
              <a:rPr lang="hr-HR" sz="2000" dirty="0" smtClean="0">
                <a:latin typeface="Kristen ITC" pitchFamily="66" charset="0"/>
              </a:rPr>
              <a:t>   a heroic outlaw </a:t>
            </a:r>
            <a:r>
              <a:rPr lang="hr-HR" sz="2000" dirty="0" smtClean="0"/>
              <a:t> </a:t>
            </a:r>
            <a:r>
              <a:rPr lang="hr-HR" sz="2000" dirty="0" smtClean="0">
                <a:latin typeface="Kristen ITC" pitchFamily="66" charset="0"/>
              </a:rPr>
              <a:t>"robbing from the rich and giving </a:t>
            </a:r>
          </a:p>
          <a:p>
            <a:pPr algn="l"/>
            <a:r>
              <a:rPr lang="hr-HR" sz="2000" dirty="0" smtClean="0">
                <a:latin typeface="Kristen ITC" pitchFamily="66" charset="0"/>
              </a:rPr>
              <a:t>   to the </a:t>
            </a:r>
            <a:r>
              <a:rPr lang="hr-HR" sz="2000" dirty="0" smtClean="0">
                <a:latin typeface="Kristen ITC" pitchFamily="66" charset="0"/>
              </a:rPr>
              <a:t>poor“.</a:t>
            </a:r>
            <a:endParaRPr lang="hr-HR" sz="2000" dirty="0" smtClean="0">
              <a:latin typeface="Kristen ITC" pitchFamily="66" charset="0"/>
            </a:endParaRPr>
          </a:p>
          <a:p>
            <a:pPr algn="l"/>
            <a:r>
              <a:rPr lang="hr-HR" sz="2000" dirty="0" smtClean="0">
                <a:latin typeface="Kristen ITC" pitchFamily="66" charset="0"/>
              </a:rPr>
              <a:t>                                                       </a:t>
            </a:r>
            <a:endParaRPr lang="en-US" sz="2000" dirty="0" smtClean="0">
              <a:latin typeface="Kristen ITC" pitchFamily="66" charset="0"/>
            </a:endParaRPr>
          </a:p>
        </p:txBody>
      </p:sp>
      <p:pic>
        <p:nvPicPr>
          <p:cNvPr id="1026" name="Picture 4" descr="Royal.Forests.1327.1336.selected.jpg"/>
          <p:cNvPicPr>
            <a:picLocks noChangeAspect="1" noChangeArrowheads="1"/>
          </p:cNvPicPr>
          <p:nvPr/>
        </p:nvPicPr>
        <p:blipFill>
          <a:blip r:embed="rId3" cstate="print"/>
          <a:srcRect/>
          <a:stretch>
            <a:fillRect/>
          </a:stretch>
        </p:blipFill>
        <p:spPr bwMode="auto">
          <a:xfrm>
            <a:off x="7020273" y="195486"/>
            <a:ext cx="1954907" cy="2457597"/>
          </a:xfrm>
          <a:prstGeom prst="rect">
            <a:avLst/>
          </a:prstGeom>
          <a:noFill/>
          <a:ln w="9525">
            <a:noFill/>
            <a:miter lim="800000"/>
            <a:headEnd/>
            <a:tailEnd/>
          </a:ln>
        </p:spPr>
      </p:pic>
      <p:sp>
        <p:nvSpPr>
          <p:cNvPr id="5" name="Rectangle 4"/>
          <p:cNvSpPr/>
          <p:nvPr/>
        </p:nvSpPr>
        <p:spPr>
          <a:xfrm>
            <a:off x="683568" y="1275606"/>
            <a:ext cx="6102425" cy="369332"/>
          </a:xfrm>
          <a:prstGeom prst="rect">
            <a:avLst/>
          </a:prstGeom>
        </p:spPr>
        <p:txBody>
          <a:bodyPr wrap="square">
            <a:spAutoFit/>
          </a:bodyPr>
          <a:lstStyle/>
          <a:p>
            <a:endParaRPr lang="hr-HR" dirty="0">
              <a:latin typeface="Kristen ITC" pitchFamily="66" charset="0"/>
            </a:endParaRPr>
          </a:p>
        </p:txBody>
      </p:sp>
      <p:pic>
        <p:nvPicPr>
          <p:cNvPr id="7170" name="Picture 2" descr="https://encrypted-tbn0.gstatic.com/images?q=tbn:ANd9GcQqKhmgQAPhtkrycrMk6bmYYmwwpwSEoEQdrE8Ij3Hy3mFRA9eUoQ"/>
          <p:cNvPicPr>
            <a:picLocks noChangeAspect="1" noChangeArrowheads="1"/>
          </p:cNvPicPr>
          <p:nvPr/>
        </p:nvPicPr>
        <p:blipFill>
          <a:blip r:embed="rId4" cstate="print"/>
          <a:srcRect/>
          <a:stretch>
            <a:fillRect/>
          </a:stretch>
        </p:blipFill>
        <p:spPr bwMode="auto">
          <a:xfrm>
            <a:off x="3059832" y="2427734"/>
            <a:ext cx="2304256" cy="2400301"/>
          </a:xfrm>
          <a:prstGeom prst="rect">
            <a:avLst/>
          </a:prstGeom>
          <a:noFill/>
        </p:spPr>
      </p:pic>
    </p:spTree>
    <p:extLst>
      <p:ext uri="{BB962C8B-B14F-4D97-AF65-F5344CB8AC3E}">
        <p14:creationId xmlns:p14="http://schemas.microsoft.com/office/powerpoint/2010/main" xmlns="" val="328344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19256" cy="709587"/>
          </a:xfrm>
        </p:spPr>
        <p:txBody>
          <a:bodyPr>
            <a:normAutofit/>
          </a:bodyPr>
          <a:lstStyle/>
          <a:p>
            <a:pPr algn="l"/>
            <a:r>
              <a:rPr lang="hr-HR" sz="2000" b="1" dirty="0" smtClean="0">
                <a:latin typeface="Kristen ITC" pitchFamily="66" charset="0"/>
              </a:rPr>
              <a:t>Major Oak</a:t>
            </a:r>
            <a:endParaRPr lang="hr-HR" sz="2000" b="1" dirty="0">
              <a:latin typeface="Kristen ITC" pitchFamily="66" charset="0"/>
            </a:endParaRPr>
          </a:p>
        </p:txBody>
      </p:sp>
      <p:sp>
        <p:nvSpPr>
          <p:cNvPr id="3" name="Content Placeholder 2"/>
          <p:cNvSpPr>
            <a:spLocks noGrp="1"/>
          </p:cNvSpPr>
          <p:nvPr>
            <p:ph idx="1"/>
          </p:nvPr>
        </p:nvSpPr>
        <p:spPr>
          <a:xfrm>
            <a:off x="323528" y="771550"/>
            <a:ext cx="5184576" cy="3600400"/>
          </a:xfrm>
        </p:spPr>
        <p:txBody>
          <a:bodyPr>
            <a:normAutofit/>
          </a:bodyPr>
          <a:lstStyle/>
          <a:p>
            <a:pPr algn="l"/>
            <a:r>
              <a:rPr lang="hr-HR" sz="2000" dirty="0" smtClean="0">
                <a:latin typeface="Kristen ITC" pitchFamily="66" charset="0"/>
              </a:rPr>
              <a:t>• according to local folklore it was Robin Hood's principal hideout. </a:t>
            </a:r>
          </a:p>
          <a:p>
            <a:pPr algn="l"/>
            <a:r>
              <a:rPr lang="hr-HR" sz="2000" dirty="0" smtClean="0">
                <a:latin typeface="Kristen ITC" pitchFamily="66" charset="0"/>
              </a:rPr>
              <a:t>•  </a:t>
            </a:r>
            <a:r>
              <a:rPr lang="hr-HR" sz="2000" dirty="0" smtClean="0"/>
              <a:t> </a:t>
            </a:r>
            <a:r>
              <a:rPr lang="hr-HR" sz="2000" dirty="0" smtClean="0">
                <a:latin typeface="Kristen ITC" pitchFamily="66" charset="0"/>
              </a:rPr>
              <a:t>between 800 and 1,000 years old.</a:t>
            </a:r>
            <a:endParaRPr lang="hr-HR" sz="2000" dirty="0">
              <a:latin typeface="Kristen ITC" pitchFamily="66" charset="0"/>
            </a:endParaRPr>
          </a:p>
        </p:txBody>
      </p:sp>
      <p:pic>
        <p:nvPicPr>
          <p:cNvPr id="3074" name="Picture 1" descr="http://media4.picsearch.com/is?BgsDHkVsn48b9Wb6FoseQkB8isB31tVwVFxuVP0sgtY&amp;height=450"/>
          <p:cNvPicPr>
            <a:picLocks noChangeAspect="1" noChangeArrowheads="1"/>
          </p:cNvPicPr>
          <p:nvPr/>
        </p:nvPicPr>
        <p:blipFill>
          <a:blip r:embed="rId2" cstate="print"/>
          <a:srcRect/>
          <a:stretch>
            <a:fillRect/>
          </a:stretch>
        </p:blipFill>
        <p:spPr bwMode="auto">
          <a:xfrm>
            <a:off x="5580112" y="1347614"/>
            <a:ext cx="3248025" cy="2428875"/>
          </a:xfrm>
          <a:prstGeom prst="rect">
            <a:avLst/>
          </a:prstGeom>
          <a:noFill/>
          <a:ln w="9525">
            <a:noFill/>
            <a:miter lim="800000"/>
            <a:headEnd/>
            <a:tailEnd/>
          </a:ln>
        </p:spPr>
      </p:pic>
      <p:pic>
        <p:nvPicPr>
          <p:cNvPr id="3075" name="Picture 13" descr="http://media2.picsearch.com/is?hd5OQMIFbkWN5MqxmYYBLVjQAivsAoxBb-Wzde_5HgE&amp;height=450"/>
          <p:cNvPicPr>
            <a:picLocks noChangeAspect="1" noChangeArrowheads="1"/>
          </p:cNvPicPr>
          <p:nvPr/>
        </p:nvPicPr>
        <p:blipFill>
          <a:blip r:embed="rId3" cstate="print"/>
          <a:srcRect/>
          <a:stretch>
            <a:fillRect/>
          </a:stretch>
        </p:blipFill>
        <p:spPr bwMode="auto">
          <a:xfrm>
            <a:off x="971600" y="1995686"/>
            <a:ext cx="32480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931224" cy="857250"/>
          </a:xfrm>
        </p:spPr>
        <p:txBody>
          <a:bodyPr>
            <a:normAutofit fontScale="90000"/>
          </a:bodyPr>
          <a:lstStyle/>
          <a:p>
            <a:pPr algn="l"/>
            <a:r>
              <a:rPr lang="hr-HR" sz="4000" dirty="0" smtClean="0">
                <a:latin typeface="Chiller" pitchFamily="82" charset="0"/>
              </a:rPr>
              <a:t>Slieve Gullion Forest Park, County Armagh</a:t>
            </a:r>
            <a:br>
              <a:rPr lang="hr-HR" sz="4000" dirty="0" smtClean="0">
                <a:latin typeface="Chiller" pitchFamily="82" charset="0"/>
              </a:rPr>
            </a:br>
            <a:r>
              <a:rPr lang="hr-HR" sz="4000" dirty="0" smtClean="0">
                <a:latin typeface="Chiller" pitchFamily="82" charset="0"/>
              </a:rPr>
              <a:t>(Ireland)</a:t>
            </a:r>
            <a:endParaRPr lang="hr-HR" sz="4000" dirty="0">
              <a:latin typeface="Chiller" pitchFamily="82" charset="0"/>
            </a:endParaRPr>
          </a:p>
        </p:txBody>
      </p:sp>
      <p:sp>
        <p:nvSpPr>
          <p:cNvPr id="3" name="Content Placeholder 2"/>
          <p:cNvSpPr>
            <a:spLocks noGrp="1"/>
          </p:cNvSpPr>
          <p:nvPr>
            <p:ph idx="1"/>
          </p:nvPr>
        </p:nvSpPr>
        <p:spPr>
          <a:xfrm>
            <a:off x="457200" y="1059582"/>
            <a:ext cx="8291264" cy="3744415"/>
          </a:xfrm>
        </p:spPr>
        <p:txBody>
          <a:bodyPr>
            <a:normAutofit/>
          </a:bodyPr>
          <a:lstStyle/>
          <a:p>
            <a:pPr algn="l"/>
            <a:r>
              <a:rPr lang="hr-HR" sz="2000" dirty="0" smtClean="0">
                <a:latin typeface="Kristen ITC" pitchFamily="66" charset="0"/>
              </a:rPr>
              <a:t>•  </a:t>
            </a:r>
            <a:endParaRPr lang="hr-HR" sz="2000" dirty="0">
              <a:latin typeface="Kristen ITC" pitchFamily="66" charset="0"/>
            </a:endParaRPr>
          </a:p>
        </p:txBody>
      </p:sp>
      <p:pic>
        <p:nvPicPr>
          <p:cNvPr id="2051" name="Picture 19" descr="https://encrypted-tbn3.gstatic.com/images?q=tbn:ANd9GcQIAr2MKjXa0-bkPLiAryZioynR34pt1PJltUqWK_TvnlrMyy2QBQ"/>
          <p:cNvPicPr>
            <a:picLocks noChangeAspect="1" noChangeArrowheads="1"/>
          </p:cNvPicPr>
          <p:nvPr/>
        </p:nvPicPr>
        <p:blipFill>
          <a:blip r:embed="rId2" cstate="print"/>
          <a:srcRect/>
          <a:stretch>
            <a:fillRect/>
          </a:stretch>
        </p:blipFill>
        <p:spPr bwMode="auto">
          <a:xfrm>
            <a:off x="6948264" y="195486"/>
            <a:ext cx="2076450" cy="1828800"/>
          </a:xfrm>
          <a:prstGeom prst="rect">
            <a:avLst/>
          </a:prstGeom>
          <a:noFill/>
          <a:ln w="9525">
            <a:noFill/>
            <a:miter lim="800000"/>
            <a:headEnd/>
            <a:tailEnd/>
          </a:ln>
        </p:spPr>
      </p:pic>
      <p:sp>
        <p:nvSpPr>
          <p:cNvPr id="5" name="Rectangle 4"/>
          <p:cNvSpPr/>
          <p:nvPr/>
        </p:nvSpPr>
        <p:spPr>
          <a:xfrm>
            <a:off x="755576" y="1059582"/>
            <a:ext cx="5976664" cy="1323439"/>
          </a:xfrm>
          <a:prstGeom prst="rect">
            <a:avLst/>
          </a:prstGeom>
        </p:spPr>
        <p:txBody>
          <a:bodyPr wrap="square">
            <a:spAutoFit/>
          </a:bodyPr>
          <a:lstStyle/>
          <a:p>
            <a:r>
              <a:rPr lang="hr-HR" sz="2000" dirty="0" smtClean="0">
                <a:latin typeface="Kristen ITC" pitchFamily="66" charset="0"/>
              </a:rPr>
              <a:t>the Irish Giant Finn McCool was often found here. He decided to build a causeway to Scotland so that he could challenge his rival,</a:t>
            </a:r>
            <a:r>
              <a:rPr lang="hr-HR" sz="2000" dirty="0" smtClean="0"/>
              <a:t> </a:t>
            </a:r>
            <a:r>
              <a:rPr lang="hr-HR" sz="2000" dirty="0" smtClean="0">
                <a:latin typeface="Kristen ITC" pitchFamily="66" charset="0"/>
              </a:rPr>
              <a:t>a Scottish giant Benandonner, in battle. </a:t>
            </a:r>
            <a:endParaRPr lang="hr-HR" sz="2000" dirty="0">
              <a:latin typeface="Kristen ITC" pitchFamily="66" charset="0"/>
            </a:endParaRPr>
          </a:p>
        </p:txBody>
      </p:sp>
      <p:pic>
        <p:nvPicPr>
          <p:cNvPr id="4097" name="Picture 28" descr="http://media2.picsearch.com/is?1XxR9a87AoBcbiWPPQeArB88MW__McHmdtNMVeGVbMQ&amp;height=351"/>
          <p:cNvPicPr>
            <a:picLocks noChangeAspect="1" noChangeArrowheads="1"/>
          </p:cNvPicPr>
          <p:nvPr/>
        </p:nvPicPr>
        <p:blipFill>
          <a:blip r:embed="rId3" cstate="print"/>
          <a:srcRect/>
          <a:stretch>
            <a:fillRect/>
          </a:stretch>
        </p:blipFill>
        <p:spPr bwMode="auto">
          <a:xfrm>
            <a:off x="467544" y="2499742"/>
            <a:ext cx="3248025" cy="2190750"/>
          </a:xfrm>
          <a:prstGeom prst="rect">
            <a:avLst/>
          </a:prstGeom>
          <a:noFill/>
          <a:ln w="9525">
            <a:noFill/>
            <a:miter lim="800000"/>
            <a:headEnd/>
            <a:tailEnd/>
          </a:ln>
        </p:spPr>
      </p:pic>
      <p:sp>
        <p:nvSpPr>
          <p:cNvPr id="7" name="TextBox 6"/>
          <p:cNvSpPr txBox="1"/>
          <p:nvPr/>
        </p:nvSpPr>
        <p:spPr>
          <a:xfrm>
            <a:off x="4211960" y="2499742"/>
            <a:ext cx="4536504" cy="2246769"/>
          </a:xfrm>
          <a:prstGeom prst="rect">
            <a:avLst/>
          </a:prstGeom>
          <a:noFill/>
        </p:spPr>
        <p:txBody>
          <a:bodyPr wrap="square" rtlCol="0">
            <a:spAutoFit/>
          </a:bodyPr>
          <a:lstStyle/>
          <a:p>
            <a:r>
              <a:rPr lang="hr-HR" dirty="0" smtClean="0"/>
              <a:t>• </a:t>
            </a:r>
            <a:r>
              <a:rPr lang="hr-HR" sz="2000" b="1" dirty="0" smtClean="0">
                <a:latin typeface="Kristen ITC" pitchFamily="66" charset="0"/>
              </a:rPr>
              <a:t>the Giant's Causeway </a:t>
            </a:r>
            <a:r>
              <a:rPr lang="hr-HR" sz="2000" b="1" dirty="0" smtClean="0">
                <a:latin typeface="Kristen ITC" pitchFamily="66" charset="0"/>
              </a:rPr>
              <a:t> - </a:t>
            </a:r>
            <a:r>
              <a:rPr lang="hr-HR" sz="2000" dirty="0" smtClean="0">
                <a:latin typeface="Kristen ITC" pitchFamily="66" charset="0"/>
              </a:rPr>
              <a:t>declared </a:t>
            </a:r>
            <a:r>
              <a:rPr lang="hr-HR" sz="2000" dirty="0" smtClean="0">
                <a:latin typeface="Kristen ITC" pitchFamily="66" charset="0"/>
              </a:rPr>
              <a:t>a World Heritage Site by UNESCO in 1986.</a:t>
            </a:r>
          </a:p>
          <a:p>
            <a:r>
              <a:rPr lang="hr-HR" sz="2000" dirty="0" smtClean="0">
                <a:latin typeface="Kristen ITC" pitchFamily="66" charset="0"/>
              </a:rPr>
              <a:t>• most of the columns are hexagonal but there are also some with four, five, seven and eight sides, the </a:t>
            </a:r>
            <a:r>
              <a:rPr lang="hr-HR" sz="2000" dirty="0" smtClean="0">
                <a:latin typeface="Kristen ITC" pitchFamily="66" charset="0"/>
              </a:rPr>
              <a:t>tallest </a:t>
            </a:r>
            <a:r>
              <a:rPr lang="hr-HR" sz="2000" dirty="0" smtClean="0">
                <a:latin typeface="Kristen ITC" pitchFamily="66" charset="0"/>
              </a:rPr>
              <a:t>is 12 m tall.</a:t>
            </a:r>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771550"/>
            <a:ext cx="6347049" cy="291678"/>
          </a:xfrm>
        </p:spPr>
        <p:txBody>
          <a:bodyPr>
            <a:normAutofit fontScale="90000"/>
          </a:bodyPr>
          <a:lstStyle/>
          <a:p>
            <a:r>
              <a:rPr lang="hr-HR" dirty="0" smtClean="0">
                <a:latin typeface="Chiller" pitchFamily="82" charset="0"/>
              </a:rPr>
              <a:t>Shervage Wood, Somerset</a:t>
            </a:r>
            <a:r>
              <a:rPr lang="hr-HR" dirty="0" smtClean="0"/>
              <a:t/>
            </a:r>
            <a:br>
              <a:rPr lang="hr-HR" dirty="0" smtClean="0"/>
            </a:br>
            <a:endParaRPr lang="en-US" dirty="0"/>
          </a:p>
        </p:txBody>
      </p:sp>
      <p:sp>
        <p:nvSpPr>
          <p:cNvPr id="3" name="Content Placeholder 2"/>
          <p:cNvSpPr>
            <a:spLocks noGrp="1"/>
          </p:cNvSpPr>
          <p:nvPr>
            <p:ph idx="1"/>
          </p:nvPr>
        </p:nvSpPr>
        <p:spPr>
          <a:xfrm>
            <a:off x="2339752" y="1059582"/>
            <a:ext cx="4392487" cy="1584176"/>
          </a:xfrm>
        </p:spPr>
        <p:txBody>
          <a:bodyPr>
            <a:normAutofit/>
          </a:bodyPr>
          <a:lstStyle/>
          <a:p>
            <a:pPr>
              <a:buNone/>
            </a:pPr>
            <a:r>
              <a:rPr lang="en-US" sz="2000" dirty="0" smtClean="0"/>
              <a:t>•</a:t>
            </a:r>
            <a:r>
              <a:rPr lang="hr-HR" sz="2000" dirty="0" smtClean="0"/>
              <a:t> </a:t>
            </a:r>
            <a:r>
              <a:rPr lang="hr-HR" sz="2000" dirty="0" smtClean="0">
                <a:latin typeface="Kristen ITC" pitchFamily="66" charset="0"/>
              </a:rPr>
              <a:t>famous for a mighty dragon the Gurt Wurm of Shervage Wood.</a:t>
            </a:r>
            <a:endParaRPr lang="en-US" sz="2000" dirty="0" smtClean="0"/>
          </a:p>
        </p:txBody>
      </p:sp>
      <p:pic>
        <p:nvPicPr>
          <p:cNvPr id="3073" name="Picture 37" descr="Somerset within England"/>
          <p:cNvPicPr>
            <a:picLocks noChangeAspect="1" noChangeArrowheads="1"/>
          </p:cNvPicPr>
          <p:nvPr/>
        </p:nvPicPr>
        <p:blipFill>
          <a:blip r:embed="rId2" cstate="print"/>
          <a:srcRect/>
          <a:stretch>
            <a:fillRect/>
          </a:stretch>
        </p:blipFill>
        <p:spPr bwMode="auto">
          <a:xfrm>
            <a:off x="7092280" y="123478"/>
            <a:ext cx="1905000" cy="2314575"/>
          </a:xfrm>
          <a:prstGeom prst="rect">
            <a:avLst/>
          </a:prstGeom>
          <a:noFill/>
          <a:ln w="9525">
            <a:noFill/>
            <a:miter lim="800000"/>
            <a:headEnd/>
            <a:tailEnd/>
          </a:ln>
        </p:spPr>
      </p:pic>
      <p:pic>
        <p:nvPicPr>
          <p:cNvPr id="3074" name="Picture 40" descr="Somerset Dragon"/>
          <p:cNvPicPr>
            <a:picLocks noChangeAspect="1" noChangeArrowheads="1"/>
          </p:cNvPicPr>
          <p:nvPr/>
        </p:nvPicPr>
        <p:blipFill>
          <a:blip r:embed="rId3" cstate="print"/>
          <a:srcRect/>
          <a:stretch>
            <a:fillRect/>
          </a:stretch>
        </p:blipFill>
        <p:spPr bwMode="auto">
          <a:xfrm>
            <a:off x="3203848" y="1923678"/>
            <a:ext cx="2857500" cy="1704975"/>
          </a:xfrm>
          <a:prstGeom prst="rect">
            <a:avLst/>
          </a:prstGeom>
          <a:noFill/>
          <a:ln w="9525">
            <a:noFill/>
            <a:miter lim="800000"/>
            <a:headEnd/>
            <a:tailEnd/>
          </a:ln>
        </p:spPr>
      </p:pic>
      <p:sp>
        <p:nvSpPr>
          <p:cNvPr id="11" name="Rectangle 10"/>
          <p:cNvSpPr/>
          <p:nvPr/>
        </p:nvSpPr>
        <p:spPr>
          <a:xfrm>
            <a:off x="2555776" y="3795886"/>
            <a:ext cx="6264696" cy="707886"/>
          </a:xfrm>
          <a:prstGeom prst="rect">
            <a:avLst/>
          </a:prstGeom>
        </p:spPr>
        <p:txBody>
          <a:bodyPr wrap="square">
            <a:spAutoFit/>
          </a:bodyPr>
          <a:lstStyle/>
          <a:p>
            <a:endParaRPr lang="hr-HR" sz="2000" dirty="0" smtClean="0">
              <a:latin typeface="Chiller" pitchFamily="82" charset="0"/>
            </a:endParaRPr>
          </a:p>
          <a:p>
            <a:r>
              <a:rPr lang="en-US" sz="2000" dirty="0" smtClean="0">
                <a:latin typeface="Chiller" pitchFamily="82" charset="0"/>
                <a:hlinkClick r:id="rId4"/>
              </a:rPr>
              <a:t>The </a:t>
            </a:r>
            <a:r>
              <a:rPr lang="en-US" sz="2000" dirty="0" err="1" smtClean="0">
                <a:latin typeface="Chiller" pitchFamily="82" charset="0"/>
                <a:hlinkClick r:id="rId4"/>
              </a:rPr>
              <a:t>Gurt</a:t>
            </a:r>
            <a:r>
              <a:rPr lang="en-US" sz="2000" dirty="0" smtClean="0">
                <a:latin typeface="Chiller" pitchFamily="82" charset="0"/>
                <a:hlinkClick r:id="rId4"/>
              </a:rPr>
              <a:t> </a:t>
            </a:r>
            <a:r>
              <a:rPr lang="en-US" sz="2000" dirty="0" err="1" smtClean="0">
                <a:latin typeface="Chiller" pitchFamily="82" charset="0"/>
                <a:hlinkClick r:id="rId4"/>
              </a:rPr>
              <a:t>Wurm</a:t>
            </a:r>
            <a:r>
              <a:rPr lang="en-US" sz="2000" dirty="0" smtClean="0">
                <a:latin typeface="Chiller" pitchFamily="82" charset="0"/>
                <a:hlinkClick r:id="rId4"/>
              </a:rPr>
              <a:t> of </a:t>
            </a:r>
            <a:r>
              <a:rPr lang="en-US" sz="2000" dirty="0" err="1" smtClean="0">
                <a:latin typeface="Chiller" pitchFamily="82" charset="0"/>
                <a:hlinkClick r:id="rId4"/>
              </a:rPr>
              <a:t>Shervage</a:t>
            </a:r>
            <a:r>
              <a:rPr lang="en-US" sz="2000" dirty="0" smtClean="0">
                <a:latin typeface="Chiller" pitchFamily="82" charset="0"/>
                <a:hlinkClick r:id="rId4"/>
              </a:rPr>
              <a:t> Wood - legend</a:t>
            </a:r>
            <a:endParaRPr lang="hr-HR" sz="2000" dirty="0">
              <a:latin typeface="Chiller" pitchFamily="82" charset="0"/>
            </a:endParaRPr>
          </a:p>
        </p:txBody>
      </p:sp>
    </p:spTree>
    <p:extLst>
      <p:ext uri="{BB962C8B-B14F-4D97-AF65-F5344CB8AC3E}">
        <p14:creationId xmlns:p14="http://schemas.microsoft.com/office/powerpoint/2010/main" xmlns="" val="178833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hr-HR" b="1" dirty="0" smtClean="0"/>
              <a:t/>
            </a:r>
            <a:br>
              <a:rPr lang="hr-HR" b="1" dirty="0" smtClean="0"/>
            </a:br>
            <a:r>
              <a:rPr lang="hr-HR" dirty="0" smtClean="0">
                <a:latin typeface="Chiller" pitchFamily="82" charset="0"/>
              </a:rPr>
              <a:t>Savernake forest, Wiltshire</a:t>
            </a:r>
            <a:r>
              <a:rPr lang="hr-HR" dirty="0" smtClean="0"/>
              <a:t/>
            </a:r>
            <a:br>
              <a:rPr lang="hr-HR" dirty="0" smtClean="0"/>
            </a:br>
            <a:endParaRPr lang="en-US" dirty="0"/>
          </a:p>
        </p:txBody>
      </p:sp>
      <p:sp>
        <p:nvSpPr>
          <p:cNvPr id="3" name="Content Placeholder 2"/>
          <p:cNvSpPr>
            <a:spLocks noGrp="1"/>
          </p:cNvSpPr>
          <p:nvPr>
            <p:ph idx="1"/>
          </p:nvPr>
        </p:nvSpPr>
        <p:spPr>
          <a:xfrm>
            <a:off x="683568" y="1275607"/>
            <a:ext cx="4896543" cy="2952327"/>
          </a:xfrm>
        </p:spPr>
        <p:txBody>
          <a:bodyPr>
            <a:normAutofit/>
          </a:bodyPr>
          <a:lstStyle/>
          <a:p>
            <a:pPr>
              <a:buNone/>
            </a:pPr>
            <a:endParaRPr lang="hr-HR" sz="2000" dirty="0" smtClean="0">
              <a:latin typeface="Kristen ITC" pitchFamily="66" charset="0"/>
            </a:endParaRPr>
          </a:p>
          <a:p>
            <a:pPr>
              <a:buNone/>
            </a:pPr>
            <a:r>
              <a:rPr lang="hr-HR" sz="2000" dirty="0" smtClean="0">
                <a:latin typeface="Kristen ITC" pitchFamily="66" charset="0"/>
              </a:rPr>
              <a:t>• you can meet the ghost of a white deer,</a:t>
            </a:r>
            <a:r>
              <a:rPr lang="hr-HR" sz="2000" dirty="0" smtClean="0"/>
              <a:t> </a:t>
            </a:r>
            <a:r>
              <a:rPr lang="hr-HR" sz="2000" dirty="0" smtClean="0">
                <a:latin typeface="Kristen ITC" pitchFamily="66" charset="0"/>
              </a:rPr>
              <a:t>a headless woman riding on a horse, a phantom coach and horses, or black hounds that bring bad luck to all who see them.</a:t>
            </a:r>
          </a:p>
          <a:p>
            <a:pPr>
              <a:buNone/>
            </a:pPr>
            <a:endParaRPr lang="en-US" sz="2000" dirty="0" smtClean="0">
              <a:latin typeface="Kristen ITC" pitchFamily="66" charset="0"/>
            </a:endParaRPr>
          </a:p>
        </p:txBody>
      </p:sp>
      <p:pic>
        <p:nvPicPr>
          <p:cNvPr id="2049" name="Picture 43" descr="http://media4.picsearch.com/is?imhkqvGO71PmtNNYGC5s2wsYjO2H0x7ZFwAFRtoFQ54&amp;height=339"/>
          <p:cNvPicPr>
            <a:picLocks noChangeAspect="1" noChangeArrowheads="1"/>
          </p:cNvPicPr>
          <p:nvPr/>
        </p:nvPicPr>
        <p:blipFill>
          <a:blip r:embed="rId2" cstate="print"/>
          <a:srcRect/>
          <a:stretch>
            <a:fillRect/>
          </a:stretch>
        </p:blipFill>
        <p:spPr bwMode="auto">
          <a:xfrm>
            <a:off x="6012160" y="1275606"/>
            <a:ext cx="2581275" cy="2581275"/>
          </a:xfrm>
          <a:prstGeom prst="rect">
            <a:avLst/>
          </a:prstGeom>
          <a:noFill/>
          <a:ln w="9525">
            <a:noFill/>
            <a:miter lim="800000"/>
            <a:headEnd/>
            <a:tailEnd/>
          </a:ln>
        </p:spPr>
      </p:pic>
    </p:spTree>
    <p:extLst>
      <p:ext uri="{BB962C8B-B14F-4D97-AF65-F5344CB8AC3E}">
        <p14:creationId xmlns:p14="http://schemas.microsoft.com/office/powerpoint/2010/main" xmlns="" val="823816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hr-HR" b="1" dirty="0" smtClean="0"/>
              <a:t/>
            </a:r>
            <a:br>
              <a:rPr lang="hr-HR" b="1" dirty="0" smtClean="0"/>
            </a:br>
            <a:r>
              <a:rPr lang="hr-HR" dirty="0" smtClean="0">
                <a:latin typeface="Chiller" pitchFamily="82" charset="0"/>
              </a:rPr>
              <a:t>Rothiemurchus, Inverness-shire</a:t>
            </a:r>
            <a:br>
              <a:rPr lang="hr-HR" dirty="0" smtClean="0">
                <a:latin typeface="Chiller" pitchFamily="82" charset="0"/>
              </a:rPr>
            </a:br>
            <a:endParaRPr lang="hr-HR" dirty="0">
              <a:latin typeface="Chiller" pitchFamily="82" charset="0"/>
            </a:endParaRPr>
          </a:p>
        </p:txBody>
      </p:sp>
      <p:sp>
        <p:nvSpPr>
          <p:cNvPr id="3" name="Content Placeholder 2"/>
          <p:cNvSpPr>
            <a:spLocks noGrp="1"/>
          </p:cNvSpPr>
          <p:nvPr>
            <p:ph idx="1"/>
          </p:nvPr>
        </p:nvSpPr>
        <p:spPr>
          <a:xfrm>
            <a:off x="457200" y="1200151"/>
            <a:ext cx="5842992" cy="3675855"/>
          </a:xfrm>
        </p:spPr>
        <p:txBody>
          <a:bodyPr>
            <a:normAutofit/>
          </a:bodyPr>
          <a:lstStyle/>
          <a:p>
            <a:pPr algn="l"/>
            <a:r>
              <a:rPr lang="hr-HR" sz="2000" dirty="0" smtClean="0">
                <a:latin typeface="Kristen ITC" pitchFamily="66" charset="0"/>
              </a:rPr>
              <a:t>• several visitors pursued by an invisible being that seemed human but ran on four hooves.</a:t>
            </a:r>
          </a:p>
          <a:p>
            <a:pPr algn="l"/>
            <a:r>
              <a:rPr lang="hr-HR" sz="2000" dirty="0" smtClean="0">
                <a:latin typeface="Kristen ITC" pitchFamily="66" charset="0"/>
              </a:rPr>
              <a:t>• home to the grave of the Chief of Clan Shaw, whose spirit is said to challenge those who stray too deep into the forest .</a:t>
            </a:r>
          </a:p>
          <a:p>
            <a:pPr algn="l"/>
            <a:r>
              <a:rPr lang="hr-HR" sz="2000" dirty="0" smtClean="0">
                <a:latin typeface="Kristen ITC" pitchFamily="66" charset="0"/>
              </a:rPr>
              <a:t>“Accept the challenge and the spirit will leave you be, but be cowardly and run, and you will never be seen again.”</a:t>
            </a:r>
          </a:p>
          <a:p>
            <a:pPr algn="l"/>
            <a:r>
              <a:rPr lang="hr-HR" sz="2000" dirty="0" smtClean="0">
                <a:latin typeface="Kristen ITC" pitchFamily="66" charset="0"/>
              </a:rPr>
              <a:t>• Goblins, elves and other creatures live here.</a:t>
            </a:r>
            <a:endParaRPr lang="hr-HR" sz="2000" dirty="0">
              <a:latin typeface="Kristen ITC" pitchFamily="66" charset="0"/>
            </a:endParaRPr>
          </a:p>
        </p:txBody>
      </p:sp>
      <p:pic>
        <p:nvPicPr>
          <p:cNvPr id="16386" name="Picture 2" descr="royalscot_tour05_mapa"/>
          <p:cNvPicPr>
            <a:picLocks noChangeAspect="1" noChangeArrowheads="1"/>
          </p:cNvPicPr>
          <p:nvPr/>
        </p:nvPicPr>
        <p:blipFill>
          <a:blip r:embed="rId2" cstate="print"/>
          <a:srcRect/>
          <a:stretch>
            <a:fillRect/>
          </a:stretch>
        </p:blipFill>
        <p:spPr bwMode="auto">
          <a:xfrm>
            <a:off x="6516216" y="411510"/>
            <a:ext cx="2381250" cy="1905000"/>
          </a:xfrm>
          <a:prstGeom prst="rect">
            <a:avLst/>
          </a:prstGeom>
          <a:noFill/>
          <a:ln w="9525">
            <a:noFill/>
            <a:miter lim="800000"/>
            <a:headEnd/>
            <a:tailEnd/>
          </a:ln>
        </p:spPr>
      </p:pic>
      <p:pic>
        <p:nvPicPr>
          <p:cNvPr id="16387" name="Picture 3" descr="is?e5q1FBzKl8j2Ab7CewJjlrWvBlv8kkUCckxaZZeJGKU&amp;height=300"/>
          <p:cNvPicPr>
            <a:picLocks noChangeAspect="1" noChangeArrowheads="1"/>
          </p:cNvPicPr>
          <p:nvPr/>
        </p:nvPicPr>
        <p:blipFill>
          <a:blip r:embed="rId3" cstate="print"/>
          <a:srcRect/>
          <a:stretch>
            <a:fillRect/>
          </a:stretch>
        </p:blipFill>
        <p:spPr bwMode="auto">
          <a:xfrm>
            <a:off x="6516216" y="2643758"/>
            <a:ext cx="2399928"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39752" y="205979"/>
            <a:ext cx="6347049" cy="857250"/>
          </a:xfrm>
        </p:spPr>
        <p:txBody>
          <a:bodyPr>
            <a:normAutofit fontScale="90000"/>
          </a:bodyPr>
          <a:lstStyle/>
          <a:p>
            <a:r>
              <a:rPr lang="hr-HR" dirty="0" smtClean="0">
                <a:latin typeface="Chiller" pitchFamily="82" charset="0"/>
              </a:rPr>
              <a:t>Uffmoor wood, </a:t>
            </a:r>
            <a:br>
              <a:rPr lang="hr-HR" dirty="0" smtClean="0">
                <a:latin typeface="Chiller" pitchFamily="82" charset="0"/>
              </a:rPr>
            </a:br>
            <a:r>
              <a:rPr lang="hr-HR" dirty="0" smtClean="0">
                <a:latin typeface="Chiller" pitchFamily="82" charset="0"/>
              </a:rPr>
              <a:t>Worchestershire</a:t>
            </a:r>
            <a:endParaRPr lang="hr-HR" dirty="0">
              <a:latin typeface="Chiller" pitchFamily="82" charset="0"/>
            </a:endParaRPr>
          </a:p>
        </p:txBody>
      </p:sp>
      <p:sp>
        <p:nvSpPr>
          <p:cNvPr id="5" name="Content Placeholder 2"/>
          <p:cNvSpPr>
            <a:spLocks noGrp="1"/>
          </p:cNvSpPr>
          <p:nvPr>
            <p:ph idx="1"/>
          </p:nvPr>
        </p:nvSpPr>
        <p:spPr>
          <a:xfrm>
            <a:off x="2555775" y="1200151"/>
            <a:ext cx="3528393" cy="2235695"/>
          </a:xfrm>
        </p:spPr>
        <p:txBody>
          <a:bodyPr>
            <a:normAutofit/>
          </a:bodyPr>
          <a:lstStyle/>
          <a:p>
            <a:pPr>
              <a:buNone/>
            </a:pPr>
            <a:endParaRPr lang="hr-HR" sz="2000" dirty="0" smtClean="0">
              <a:latin typeface="Kristen ITC" pitchFamily="66" charset="0"/>
            </a:endParaRPr>
          </a:p>
          <a:p>
            <a:pPr>
              <a:buNone/>
            </a:pPr>
            <a:r>
              <a:rPr lang="en-US" sz="2000" dirty="0" smtClean="0">
                <a:latin typeface="Kristen ITC" pitchFamily="66" charset="0"/>
              </a:rPr>
              <a:t>•</a:t>
            </a:r>
            <a:r>
              <a:rPr lang="hr-HR" sz="2000" dirty="0" smtClean="0">
                <a:latin typeface="Kristen ITC" pitchFamily="66" charset="0"/>
              </a:rPr>
              <a:t> The waters of a spring in this forest  gained a reputation for their curative powers and soon drew pilgrims. </a:t>
            </a:r>
            <a:endParaRPr lang="en-US" sz="2000" dirty="0" smtClean="0">
              <a:latin typeface="Kristen ITC" pitchFamily="66" charset="0"/>
            </a:endParaRPr>
          </a:p>
        </p:txBody>
      </p:sp>
      <p:pic>
        <p:nvPicPr>
          <p:cNvPr id="1025" name="Picture 1" descr="File:Worcestershire UK locator map 2010.svg"/>
          <p:cNvPicPr>
            <a:picLocks noChangeAspect="1" noChangeArrowheads="1"/>
          </p:cNvPicPr>
          <p:nvPr/>
        </p:nvPicPr>
        <p:blipFill>
          <a:blip r:embed="rId2" cstate="print"/>
          <a:srcRect/>
          <a:stretch>
            <a:fillRect/>
          </a:stretch>
        </p:blipFill>
        <p:spPr bwMode="auto">
          <a:xfrm>
            <a:off x="6588224" y="1419622"/>
            <a:ext cx="2095500" cy="2543175"/>
          </a:xfrm>
          <a:prstGeom prst="rect">
            <a:avLst/>
          </a:prstGeom>
          <a:noFill/>
          <a:ln w="9525">
            <a:noFill/>
            <a:miter lim="800000"/>
            <a:headEnd/>
            <a:tailEnd/>
          </a:ln>
        </p:spPr>
      </p:pic>
      <p:sp>
        <p:nvSpPr>
          <p:cNvPr id="6" name="TextBox 5"/>
          <p:cNvSpPr txBox="1"/>
          <p:nvPr/>
        </p:nvSpPr>
        <p:spPr>
          <a:xfrm>
            <a:off x="2483768" y="3291830"/>
            <a:ext cx="3600400" cy="1015663"/>
          </a:xfrm>
          <a:prstGeom prst="rect">
            <a:avLst/>
          </a:prstGeom>
          <a:noFill/>
        </p:spPr>
        <p:txBody>
          <a:bodyPr wrap="square" rtlCol="0">
            <a:spAutoFit/>
          </a:bodyPr>
          <a:lstStyle/>
          <a:p>
            <a:r>
              <a:rPr lang="hr-HR" sz="2000" dirty="0" smtClean="0">
                <a:latin typeface="Kristen ITC" pitchFamily="66" charset="0"/>
              </a:rPr>
              <a:t> • People</a:t>
            </a:r>
            <a:r>
              <a:rPr lang="hr-HR" sz="2000" dirty="0" smtClean="0"/>
              <a:t> </a:t>
            </a:r>
            <a:r>
              <a:rPr lang="hr-HR" sz="2000" dirty="0" smtClean="0">
                <a:latin typeface="Kristen ITC" pitchFamily="66" charset="0"/>
              </a:rPr>
              <a:t>still come for healing and leave a strip of clothing on a nearby bush.  </a:t>
            </a:r>
            <a:endParaRPr lang="hr-HR" sz="2000" dirty="0">
              <a:latin typeface="Kristen ITC" pitchFamily="66" charset="0"/>
            </a:endParaRPr>
          </a:p>
        </p:txBody>
      </p:sp>
    </p:spTree>
    <p:extLst>
      <p:ext uri="{BB962C8B-B14F-4D97-AF65-F5344CB8AC3E}">
        <p14:creationId xmlns:p14="http://schemas.microsoft.com/office/powerpoint/2010/main" xmlns="" val="1099788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338936" cy="857250"/>
          </a:xfrm>
        </p:spPr>
        <p:txBody>
          <a:bodyPr>
            <a:normAutofit fontScale="90000"/>
          </a:bodyPr>
          <a:lstStyle/>
          <a:p>
            <a:pPr algn="l"/>
            <a:r>
              <a:rPr lang="hr-HR" b="1" dirty="0" smtClean="0"/>
              <a:t/>
            </a:r>
            <a:br>
              <a:rPr lang="hr-HR" b="1" dirty="0" smtClean="0"/>
            </a:br>
            <a:r>
              <a:rPr lang="hr-HR" dirty="0" smtClean="0">
                <a:latin typeface="Chiller" pitchFamily="82" charset="0"/>
              </a:rPr>
              <a:t>Pressmennan wood, East Lothian</a:t>
            </a:r>
            <a:r>
              <a:rPr lang="hr-HR" dirty="0" smtClean="0"/>
              <a:t/>
            </a:r>
            <a:br>
              <a:rPr lang="hr-HR" dirty="0" smtClean="0"/>
            </a:br>
            <a:endParaRPr lang="hr-HR" dirty="0"/>
          </a:p>
        </p:txBody>
      </p:sp>
      <p:sp>
        <p:nvSpPr>
          <p:cNvPr id="3" name="Content Placeholder 2"/>
          <p:cNvSpPr>
            <a:spLocks noGrp="1"/>
          </p:cNvSpPr>
          <p:nvPr>
            <p:ph idx="1"/>
          </p:nvPr>
        </p:nvSpPr>
        <p:spPr>
          <a:xfrm>
            <a:off x="457200" y="1200151"/>
            <a:ext cx="6059016" cy="3675855"/>
          </a:xfrm>
        </p:spPr>
        <p:txBody>
          <a:bodyPr>
            <a:normAutofit/>
          </a:bodyPr>
          <a:lstStyle/>
          <a:p>
            <a:pPr algn="l"/>
            <a:r>
              <a:rPr lang="hr-HR" sz="2000" dirty="0" smtClean="0">
                <a:latin typeface="Kristen ITC" pitchFamily="66" charset="0"/>
              </a:rPr>
              <a:t>• </a:t>
            </a:r>
            <a:r>
              <a:rPr lang="hr-HR" sz="2000" b="1" dirty="0" smtClean="0">
                <a:latin typeface="Kristen ITC" pitchFamily="66" charset="0"/>
              </a:rPr>
              <a:t>Glingbobs</a:t>
            </a:r>
            <a:r>
              <a:rPr lang="hr-HR" sz="2000" dirty="0" smtClean="0">
                <a:latin typeface="Kristen ITC" pitchFamily="66" charset="0"/>
              </a:rPr>
              <a:t> - part woodlouse, part bumble bee and live in decaying trees. </a:t>
            </a:r>
          </a:p>
          <a:p>
            <a:pPr algn="l"/>
            <a:endParaRPr lang="hr-HR" sz="2000" dirty="0" smtClean="0">
              <a:latin typeface="Kristen ITC" pitchFamily="66" charset="0"/>
            </a:endParaRPr>
          </a:p>
          <a:p>
            <a:pPr algn="l"/>
            <a:r>
              <a:rPr lang="hr-HR" sz="2000" dirty="0" smtClean="0">
                <a:latin typeface="Kristen ITC" pitchFamily="66" charset="0"/>
              </a:rPr>
              <a:t>• </a:t>
            </a:r>
            <a:r>
              <a:rPr lang="hr-HR" sz="2000" b="1" dirty="0" smtClean="0">
                <a:latin typeface="Kristen ITC" pitchFamily="66" charset="0"/>
              </a:rPr>
              <a:t>Tootflits</a:t>
            </a:r>
            <a:r>
              <a:rPr lang="hr-HR" sz="2000" dirty="0" smtClean="0">
                <a:latin typeface="Kristen ITC" pitchFamily="66" charset="0"/>
              </a:rPr>
              <a:t> - dragonfly/weevil creatures that inhabit high branches</a:t>
            </a:r>
          </a:p>
          <a:p>
            <a:pPr algn="l"/>
            <a:endParaRPr lang="hr-HR" sz="2000" dirty="0" smtClean="0">
              <a:latin typeface="Kristen ITC" pitchFamily="66" charset="0"/>
            </a:endParaRPr>
          </a:p>
          <a:p>
            <a:pPr algn="l"/>
            <a:r>
              <a:rPr lang="hr-HR" sz="2000" dirty="0" smtClean="0">
                <a:latin typeface="Kristen ITC" pitchFamily="66" charset="0"/>
              </a:rPr>
              <a:t>• children look for the tiny doors and glass windows in the trees behind which these creatures live. </a:t>
            </a:r>
          </a:p>
          <a:p>
            <a:pPr algn="l"/>
            <a:endParaRPr lang="hr-HR" sz="2000" dirty="0">
              <a:latin typeface="Kristen ITC" pitchFamily="66" charset="0"/>
            </a:endParaRPr>
          </a:p>
        </p:txBody>
      </p:sp>
      <p:pic>
        <p:nvPicPr>
          <p:cNvPr id="17410" name="Picture 2" descr="is?jmlJ5UP_FMIf0e30V_730kijlElAf_DEPUgXJlmoyFg&amp;height=329"/>
          <p:cNvPicPr>
            <a:picLocks noChangeAspect="1" noChangeArrowheads="1"/>
          </p:cNvPicPr>
          <p:nvPr/>
        </p:nvPicPr>
        <p:blipFill>
          <a:blip r:embed="rId2" cstate="print"/>
          <a:srcRect/>
          <a:stretch>
            <a:fillRect/>
          </a:stretch>
        </p:blipFill>
        <p:spPr bwMode="auto">
          <a:xfrm>
            <a:off x="6876256" y="1275606"/>
            <a:ext cx="189547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7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171</Template>
  <TotalTime>537</TotalTime>
  <Words>511</Words>
  <Application>Microsoft Office PowerPoint</Application>
  <PresentationFormat>On-screen Show (16:9)</PresentationFormat>
  <Paragraphs>44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171</vt:lpstr>
      <vt:lpstr>FANTASY FOREST</vt:lpstr>
      <vt:lpstr> Sherwood, Nottinghamshire                     </vt:lpstr>
      <vt:lpstr>Major Oak</vt:lpstr>
      <vt:lpstr>Slieve Gullion Forest Park, County Armagh (Ireland)</vt:lpstr>
      <vt:lpstr>Shervage Wood, Somerset </vt:lpstr>
      <vt:lpstr> Savernake forest, Wiltshire </vt:lpstr>
      <vt:lpstr> Rothiemurchus, Inverness-shire </vt:lpstr>
      <vt:lpstr>Uffmoor wood,  Worchestershire</vt:lpstr>
      <vt:lpstr> Pressmennan wood, East Lothian </vt:lpstr>
      <vt:lpstr>Slide 10</vt:lpstr>
      <vt:lpstr> Beddgelert Forest, Gwynedd </vt:lpstr>
      <vt:lpstr> Wayland Wood, Norfolk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FANTASY FOREST</dc:title>
  <dc:creator>Ružica</dc:creator>
  <cp:lastModifiedBy>Badric</cp:lastModifiedBy>
  <cp:revision>53</cp:revision>
  <dcterms:created xsi:type="dcterms:W3CDTF">2014-10-19T13:45:17Z</dcterms:created>
  <dcterms:modified xsi:type="dcterms:W3CDTF">2014-10-23T17:36:35Z</dcterms:modified>
</cp:coreProperties>
</file>