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7897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030320" y="4073760"/>
            <a:ext cx="7897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03032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7708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00440" y="148464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370560" y="148464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030320" y="407376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700440" y="407376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370560" y="407376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030320" y="1484640"/>
            <a:ext cx="7897680" cy="4956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789768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030320" y="332640"/>
            <a:ext cx="7894440" cy="366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03032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030320" y="1484640"/>
            <a:ext cx="7897680" cy="4956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7708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030320" y="4073760"/>
            <a:ext cx="7897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7897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030320" y="4073760"/>
            <a:ext cx="7897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03032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7708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700440" y="148464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370560" y="148464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030320" y="407376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700440" y="407376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370560" y="4073760"/>
            <a:ext cx="2542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789768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030320" y="332640"/>
            <a:ext cx="7894440" cy="366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03032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77080" y="407376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03032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77080" y="1484640"/>
            <a:ext cx="385380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030320" y="4073760"/>
            <a:ext cx="78976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43640" y="936360"/>
            <a:ext cx="7344360" cy="3239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6600" spc="-100" strike="noStrike">
                <a:solidFill>
                  <a:srgbClr val="ffffff"/>
                </a:solidFill>
                <a:latin typeface="Tahoma"/>
                <a:ea typeface="Tahoma"/>
              </a:rPr>
              <a:t>Uredite stil naslova matrice</a:t>
            </a:r>
            <a:endParaRPr b="0" lang="sr-Latn-RS" sz="6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" name="Slika 5" descr=""/>
          <p:cNvPicPr/>
          <p:nvPr/>
        </p:nvPicPr>
        <p:blipFill>
          <a:blip r:embed="rId3"/>
          <a:stretch/>
        </p:blipFill>
        <p:spPr>
          <a:xfrm>
            <a:off x="69480" y="6281640"/>
            <a:ext cx="725040" cy="507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600" spc="-1" strike="noStrike">
                <a:solidFill>
                  <a:srgbClr val="000000"/>
                </a:solidFill>
                <a:latin typeface="Tahoma"/>
              </a:rPr>
              <a:t>Kliknite za uređivanje oblika teksta</a:t>
            </a:r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Tahoma"/>
              </a:rPr>
              <a:t>Druga razina konture</a:t>
            </a:r>
            <a:endParaRPr b="0" lang="sr-Latn-RS" sz="18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600" spc="-1" strike="noStrike">
                <a:solidFill>
                  <a:srgbClr val="000000"/>
                </a:solidFill>
                <a:latin typeface="Tahoma"/>
              </a:rPr>
              <a:t>Treća razina konture</a:t>
            </a:r>
            <a:endParaRPr b="0" lang="sr-Latn-RS" sz="16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400" spc="-1" strike="noStrike">
                <a:solidFill>
                  <a:srgbClr val="000000"/>
                </a:solidFill>
                <a:latin typeface="Tahoma"/>
              </a:rPr>
              <a:t>Četvrta razina kontura</a:t>
            </a:r>
            <a:endParaRPr b="0" lang="sr-Latn-RS" sz="14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935640" y="6489360"/>
            <a:ext cx="8208000" cy="3956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1030320" y="332640"/>
            <a:ext cx="7894440" cy="790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Uredite stil naslova matrice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030320" y="1484640"/>
            <a:ext cx="7897680" cy="495648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Uredite stilove teksta matrice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lvl="1" marL="640080" indent="-228240">
              <a:lnSpc>
                <a:spcPct val="100000"/>
              </a:lnSpc>
              <a:spcBef>
                <a:spcPts val="439"/>
              </a:spcBef>
              <a:buClr>
                <a:srgbClr val="da1f28"/>
              </a:buClr>
              <a:buFont typeface="Arial"/>
              <a:buChar char="•"/>
            </a:pPr>
            <a:r>
              <a:rPr b="0" lang="sr-Latn-RS" sz="2200" spc="-1" strike="noStrike">
                <a:solidFill>
                  <a:srgbClr val="000000"/>
                </a:solidFill>
                <a:latin typeface="Tahoma"/>
                <a:ea typeface="Tahoma"/>
              </a:rPr>
              <a:t>Druga razina</a:t>
            </a:r>
            <a:endParaRPr b="0" lang="sr-Latn-RS" sz="2200" spc="-1" strike="noStrike">
              <a:solidFill>
                <a:srgbClr val="000000"/>
              </a:solidFill>
              <a:latin typeface="Tahoma"/>
            </a:endParaRPr>
          </a:p>
          <a:p>
            <a:pPr lvl="2" marL="1005840" indent="-228240">
              <a:lnSpc>
                <a:spcPct val="100000"/>
              </a:lnSpc>
              <a:spcBef>
                <a:spcPts val="360"/>
              </a:spcBef>
              <a:buClr>
                <a:srgbClr val="eb641b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Tahoma"/>
                <a:ea typeface="Tahoma"/>
              </a:rPr>
              <a:t>Treća razina</a:t>
            </a:r>
            <a:endParaRPr b="0" lang="sr-Latn-RS" sz="1800" spc="-1" strike="noStrike">
              <a:solidFill>
                <a:srgbClr val="000000"/>
              </a:solidFill>
              <a:latin typeface="Tahoma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39639d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000000"/>
                </a:solidFill>
                <a:latin typeface="Tahoma"/>
                <a:ea typeface="Tahoma"/>
              </a:rPr>
              <a:t>Četvrta razina</a:t>
            </a:r>
            <a:endParaRPr b="0" lang="sr-Latn-RS" sz="1600" spc="-1" strike="noStrike">
              <a:solidFill>
                <a:srgbClr val="000000"/>
              </a:solidFill>
              <a:latin typeface="Tahoma"/>
            </a:endParaRPr>
          </a:p>
          <a:p>
            <a:pPr lvl="4" marL="1554480" indent="-228240">
              <a:lnSpc>
                <a:spcPct val="100000"/>
              </a:lnSpc>
              <a:spcBef>
                <a:spcPts val="281"/>
              </a:spcBef>
              <a:buClr>
                <a:srgbClr val="474b78"/>
              </a:buClr>
              <a:buFont typeface="Arial"/>
              <a:buChar char="•"/>
            </a:pPr>
            <a:r>
              <a:rPr b="0" lang="sr-Latn-RS" sz="1400" spc="-1" strike="noStrike">
                <a:solidFill>
                  <a:srgbClr val="000000"/>
                </a:solidFill>
                <a:latin typeface="Tahoma"/>
                <a:ea typeface="Tahoma"/>
              </a:rPr>
              <a:t>Peta razina</a:t>
            </a:r>
            <a:endParaRPr b="0" lang="sr-Latn-RS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574840" y="6516720"/>
            <a:ext cx="349920" cy="34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EA12A1E-1BD2-4DFB-8B6B-F79CDC14C3F4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1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5868000" y="6525360"/>
            <a:ext cx="2437920" cy="359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2981F6CF-F5C0-48BF-A8EC-E9C99EE4F01C}" type="datetime1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07.04.2020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935640" y="6489360"/>
            <a:ext cx="4932360" cy="395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0" y="0"/>
            <a:ext cx="9143640" cy="1882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Slika 15" descr=""/>
          <p:cNvPicPr/>
          <p:nvPr/>
        </p:nvPicPr>
        <p:blipFill>
          <a:blip r:embed="rId2"/>
          <a:stretch/>
        </p:blipFill>
        <p:spPr>
          <a:xfrm>
            <a:off x="69480" y="6281640"/>
            <a:ext cx="725040" cy="507600"/>
          </a:xfrm>
          <a:prstGeom prst="rect">
            <a:avLst/>
          </a:prstGeom>
          <a:ln>
            <a:noFill/>
          </a:ln>
        </p:spPr>
      </p:pic>
      <p:pic>
        <p:nvPicPr>
          <p:cNvPr id="47" name="Slika 17" descr=""/>
          <p:cNvPicPr/>
          <p:nvPr/>
        </p:nvPicPr>
        <p:blipFill>
          <a:blip r:embed="rId3"/>
          <a:stretch/>
        </p:blipFill>
        <p:spPr>
          <a:xfrm>
            <a:off x="4320" y="0"/>
            <a:ext cx="907920" cy="6857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mailto:mateja.talijan@skole.hr" TargetMode="Externa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043640" y="936360"/>
            <a:ext cx="7344360" cy="32396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6600" spc="-100" strike="noStrike">
                <a:solidFill>
                  <a:srgbClr val="ffffff"/>
                </a:solidFill>
                <a:latin typeface="Tahoma"/>
                <a:ea typeface="Tahoma"/>
              </a:rPr>
              <a:t>3. RAČUNALNO RAZMIŠLJANJE</a:t>
            </a:r>
            <a:endParaRPr b="0" lang="sr-Latn-RS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043640" y="4522320"/>
            <a:ext cx="7344360" cy="125964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hr-HR" sz="3600" spc="-1" strike="noStrike">
                <a:solidFill>
                  <a:srgbClr val="ffffff"/>
                </a:solidFill>
                <a:latin typeface="Tahoma"/>
                <a:ea typeface="Tahoma"/>
              </a:rPr>
              <a:t>3.3 Algoritam sekvencijalnog pretraživanja</a:t>
            </a:r>
            <a:endParaRPr b="0" lang="hr-HR" sz="36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030320" y="332640"/>
            <a:ext cx="789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SEKVENCIJALNI ALGORITAM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030320" y="1704600"/>
            <a:ext cx="7897680" cy="4736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Sekvencijalni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 (serijski, linearni) algoritam pretraživanja je algoritam u kojem se pretraživanje vrši tako da se ispituje jedan po jedan član niza prema zadanom kriteriju dok se ne  pronađe traženo ili do kraja niza.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A724352-9AD1-4163-9301-A8BA03C89D60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23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030320" y="1484640"/>
            <a:ext cx="7897680" cy="495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Kakvi trebaju biti kriteriji pretraživanja?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li dobar kriterij da djevojka ima smeđu kosu budući da smeđa boja kose ima različite nijanse?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Hoće li u tom slučaju svatko moći odrediti zadovoljava li djevojka uvjet ili ne?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 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23D4B4B-A1BF-40C5-B95B-B0E4D860E79D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030320" y="332640"/>
            <a:ext cx="789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SAŽETAK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030320" y="1484640"/>
            <a:ext cx="7897680" cy="4956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Sekvencijalni algoritam pretraživanja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algoritam u kojem se pretraživanje vrši tako da se ispituje jedan po jedan član niza prema zadanom kriteriju dok se ne pronađe traženo ili do kraja niza.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Prostor pretraživanja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skup svih mogućih rješenja problema.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Kriterij pretraživanja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uvjet koji mora zadovoljavati element niza.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Konačna petlja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algoritamska struktura u kojoj se do rješenja dolazi u konačnom broju koraka.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Beskonačna petlja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algoritamska struktura u kojoj se algoritam ne zaustavlja.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5C2BCE6-B3BA-45F0-B7C8-2CBBF7A6BD9F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12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030320" y="332640"/>
            <a:ext cx="789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PONAVLJANJE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030320" y="1907280"/>
            <a:ext cx="7897680" cy="4534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Kako se još naziva sekvencijalni algoritam pretraživanja?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Kako se naziva skup svih mogućih rješenja pretraživanja?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Mora li svaka pretraga imati jedinstveno rješenje?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Mora li svaka pretraga imati rješenje.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9FCB04C-1BFE-466D-BC18-E903523EF987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4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030320" y="332640"/>
            <a:ext cx="7894440" cy="5499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ZADATAK:</a:t>
            </a:r>
            <a:br/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NAPRAVI PREZENTACIJU UKLJUČUJUĆI TRI LEKCIJE IZ UDŽBENIKA: </a:t>
            </a:r>
            <a:br/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- IKT U POSLOVNOM SVIJETU</a:t>
            </a:r>
            <a:br/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- PRETRAŽIVANJE</a:t>
            </a:r>
            <a:br/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- ALGORITAM SEKVENCIJSKOG PRETRAŽIVANJA</a:t>
            </a:r>
            <a:br/>
            <a:br/>
            <a:br/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Prezentacija je ponavljanje- možete napraviti i kviz u power pointu.</a:t>
            </a:r>
            <a:br/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Gotov uradaka poslati najkasnije do sljedećeg sata informatike-sljedeći tjedan na ONE DRIVE ili na mail: </a:t>
            </a:r>
            <a:r>
              <a:rPr b="0" lang="sr-Latn-RS" sz="1800" spc="-1" strike="noStrike">
                <a:solidFill>
                  <a:srgbClr val="000000"/>
                </a:solidFill>
                <a:latin typeface="Calibri"/>
                <a:hlinkClick r:id="rId1"/>
              </a:rPr>
              <a:t>mateja.talijan@skole.hr</a:t>
            </a:r>
            <a:br/>
            <a:br/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PAZI NA PRAVILA PREZENTACIJE, ANIMACIJU SLAJDOVA I SVE NAUČENO...</a:t>
            </a:r>
            <a:br/>
            <a:br/>
            <a:br/>
            <a:br/>
            <a:br/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split dir="out" orient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030320" y="332640"/>
            <a:ext cx="789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ZADATAK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030320" y="1484640"/>
            <a:ext cx="7897680" cy="4956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Tina i Laura učenice su 7. razreda koje žive u različitim gradovima: Slavonskom Brodu i Puli.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Njihove dvije škole rade na zajedničkom projektu pod nazivom </a:t>
            </a:r>
            <a:r>
              <a:rPr b="0" i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Mali poduzetnici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 Nikad se nisu upoznale, već se suradnja odvijala putem </a:t>
            </a:r>
            <a:r>
              <a:rPr b="0" i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online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alata za suradničko učenje.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Tina je preko ljeta posjetila Pulu i htjela je upoznati Lauru.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Laura je bila u društvu prijateljica iz razreda i rekla je Tini da će je prepoznati po </a:t>
            </a:r>
            <a:r>
              <a:rPr b="0" lang="sr-Latn-RS" sz="2400" spc="-1" strike="noStrike">
                <a:solidFill>
                  <a:srgbClr val="ec767c"/>
                </a:solidFill>
                <a:latin typeface="Tahoma"/>
                <a:ea typeface="Tahoma"/>
              </a:rPr>
              <a:t>ružičastoj haljini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jer je ona jedina u društvu tako odjevena.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Napiši algoritam pomoću kojeg će Tina pronaći Lauru.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9" name="TextShape 4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853843BB-8CDF-4891-AE4D-046108046230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030320" y="332640"/>
            <a:ext cx="7894440" cy="145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KORACI PRI PISANJU ALGORITMA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030320" y="2560320"/>
            <a:ext cx="7897680" cy="388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Razumijevanje problema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Stvaranje plana rješavanja problema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Izvršavanje osmišljenog plana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571680" indent="-4568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Cambria"/>
              <a:buAutoNum type="arabicPeriod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Osvrt na rješenje i metodu rješavanja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1774B8E0-77EF-46AC-BF9A-2039BF3D694E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93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30320" y="332640"/>
            <a:ext cx="789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000" spc="-100" strike="noStrike">
                <a:solidFill>
                  <a:srgbClr val="000000"/>
                </a:solidFill>
                <a:latin typeface="Tahoma"/>
                <a:ea typeface="Tahoma"/>
              </a:rPr>
              <a:t>1. RAZUMIJEVANJE PROBLEMA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030320" y="1484640"/>
            <a:ext cx="7897680" cy="495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Na slici možeš uočiti skup ili niz od 9 djevojaka. Svaka od tih djevojaka može biti Laura, što znači da sve one zajedno čine skup mogućih rješenja i među njima treba tražiti željenu osobu.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B4FF81A-D8BC-40D6-BDF9-0F0D2FEFF4F5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98" name="Slika 6" descr=""/>
          <p:cNvPicPr/>
          <p:nvPr/>
        </p:nvPicPr>
        <p:blipFill>
          <a:blip r:embed="rId1"/>
          <a:stretch/>
        </p:blipFill>
        <p:spPr>
          <a:xfrm>
            <a:off x="1030320" y="3963240"/>
            <a:ext cx="8113320" cy="223272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030320" y="332640"/>
            <a:ext cx="789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PROSTOR</a:t>
            </a:r>
            <a:r>
              <a:rPr b="1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PRETRAŽIVANJA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030320" y="1851480"/>
            <a:ext cx="8113320" cy="459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Prostor pretraživanja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skup svih mogućih rješenja problema.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Skup koji pretražuješ naziva se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prostor pretraživanja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2FA3A32-8401-4D52-91A2-AF3799461022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02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030320" y="332640"/>
            <a:ext cx="789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KRITERIJ PRETRAŽIVANJA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030320" y="1484640"/>
            <a:ext cx="8113320" cy="495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Svako pretraživanje vrši se prema određenom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kriteriju pretraživanja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Kriterij pretraživanja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uvjet koji mora zadovoljavati element niza.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 ovom zadatku kriterij je </a:t>
            </a:r>
            <a:r>
              <a:rPr b="1" lang="sr-Latn-RS" sz="2400" spc="-1" strike="noStrike">
                <a:solidFill>
                  <a:srgbClr val="ff99ff"/>
                </a:solidFill>
                <a:latin typeface="Tahoma"/>
                <a:ea typeface="Tahoma"/>
              </a:rPr>
              <a:t>ružičasta haljina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koju je Laura odjenula. Laura je naglasila da ni jedna druga djevojka u društvu nije odjenula ružičastu haljinu, što znači da će taj kriterij biti dovoljan za pronalazak djevojke.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Dakle postoji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jedinstveno rješenje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ovog problema.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56D30D41-0541-4153-B388-8630972E5927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06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030320" y="332640"/>
            <a:ext cx="7894440" cy="114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3600" spc="-100" strike="noStrike">
                <a:solidFill>
                  <a:srgbClr val="000000"/>
                </a:solidFill>
                <a:latin typeface="Tahoma"/>
                <a:ea typeface="Tahoma"/>
              </a:rPr>
              <a:t>2. STVARANJE PLANA RJEŠAVANJA PROBLEMA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30320" y="1930320"/>
            <a:ext cx="8034840" cy="4510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Tina je zaključila da je najjednostavniji način rješavanja ovog problema pregledavanje jedne po jedne djevojke i utvrđivanje zadovoljava li pojedina djevojka kriterij da nosi ružičastu haljinu.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Ako se Laura nalazi među prvim djevojkama u nizu, brzo će je pronaći, a ako se ne nalazi, postupak će malo potrajati.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4806A7B-E71C-48C4-B1A3-C345675D8862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10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030320" y="332640"/>
            <a:ext cx="7894440" cy="1076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00" strike="noStrike">
                <a:solidFill>
                  <a:srgbClr val="000000"/>
                </a:solidFill>
                <a:latin typeface="Tahoma"/>
                <a:ea typeface="Tahoma"/>
              </a:rPr>
              <a:t>3. IZVRŠAVANJE </a:t>
            </a:r>
            <a:br/>
            <a:r>
              <a:rPr b="0" lang="sr-Latn-RS" sz="4400" spc="-100" strike="noStrike">
                <a:solidFill>
                  <a:srgbClr val="000000"/>
                </a:solidFill>
                <a:latin typeface="Tahoma"/>
                <a:ea typeface="Tahoma"/>
              </a:rPr>
              <a:t>OSMIŠLJENOG PLANA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Rezervirano mjesto sadržaja 5" descr=""/>
          <p:cNvPicPr/>
          <p:nvPr/>
        </p:nvPicPr>
        <p:blipFill>
          <a:blip r:embed="rId1"/>
          <a:stretch/>
        </p:blipFill>
        <p:spPr>
          <a:xfrm>
            <a:off x="1030320" y="1980360"/>
            <a:ext cx="8061120" cy="4047480"/>
          </a:xfrm>
          <a:prstGeom prst="rect">
            <a:avLst/>
          </a:prstGeom>
          <a:ln>
            <a:noFill/>
          </a:ln>
        </p:spPr>
      </p:pic>
      <p:sp>
        <p:nvSpPr>
          <p:cNvPr id="113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378A19F-3880-43C0-8689-916DC763408B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935640" y="1885320"/>
            <a:ext cx="3410280" cy="49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split dir="out" orient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030320" y="332640"/>
            <a:ext cx="7894440" cy="1258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000" spc="-100" strike="noStrike">
                <a:solidFill>
                  <a:srgbClr val="000000"/>
                </a:solidFill>
                <a:latin typeface="Tahoma"/>
                <a:ea typeface="Tahoma"/>
              </a:rPr>
              <a:t>4. OSVRT NA RJEŠENJE I METODU RJEŠAVANJA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030320" y="2246400"/>
            <a:ext cx="7897680" cy="4194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Konačna petlja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algoritamska struktura u kojoj se do rješenja dolazi u konačnom broju koraka.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Beskončna petlja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algoritamska struktura u kojoj se algoritam ne zaustavlja.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 slučaju beskonačne petlje potrebno je predvidjeti završetak, provjeravati je li pretražen cijeli skup i ako nije pronađeno traženo, ispisati takvu poruku.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60563226-8949-4F59-9392-36F350E585AA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2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19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Algoritam sekvencijalnog pretraživanja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5 PLAVO</Template>
  <TotalTime>141</TotalTime>
  <Application>LibreOffice/6.2.5.2$Windows_X86_64 LibreOffice_project/1ec314fa52f458adc18c4f025c545a4e8b22c159</Application>
  <Words>794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2018-08-10T06:13:01Z</dcterms:created>
  <dc:creator>Daniela</dc:creator>
  <dc:description/>
  <dc:language>hr-HR</dc:language>
  <cp:lastModifiedBy/>
  <dcterms:modified xsi:type="dcterms:W3CDTF">2020-04-07T08:11:05Z</dcterms:modified>
  <cp:revision>25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